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Lst>
  <p:sldSz cx="18288000" cy="10287000"/>
  <p:notesSz cx="6858000" cy="9144000"/>
  <p:embeddedFontLst>
    <p:embeddedFont>
      <p:font typeface="Archivo Black" panose="020B0604020202020204" charset="0"/>
      <p:regular r:id="rId52"/>
    </p:embeddedFont>
    <p:embeddedFont>
      <p:font typeface="Canva Sans" panose="020B0604020202020204" charset="0"/>
      <p:regular r:id="rId53"/>
    </p:embeddedFont>
    <p:embeddedFont>
      <p:font typeface="Garet" panose="020B0604020202020204" charset="0"/>
      <p:regular r:id="rId54"/>
    </p:embeddedFont>
    <p:embeddedFont>
      <p:font typeface="Garet Bold" panose="020B0604020202020204" charset="0"/>
      <p:regular r:id="rId55"/>
    </p:embeddedFont>
    <p:embeddedFont>
      <p:font typeface="Lato Bold" panose="020B0604020202020204" charset="0"/>
      <p:regular r:id="rId56"/>
    </p:embeddedFont>
    <p:embeddedFont>
      <p:font typeface="League Spartan" panose="020B0604020202020204" charset="0"/>
      <p:regular r:id="rId57"/>
    </p:embeddedFont>
    <p:embeddedFont>
      <p:font typeface="Poppins" panose="00000500000000000000" pitchFamily="2" charset="0"/>
      <p:regular r:id="rId58"/>
    </p:embeddedFont>
    <p:embeddedFont>
      <p:font typeface="Poppins Bold" panose="00000800000000000000" charset="0"/>
      <p:regular r:id="rId59"/>
    </p:embeddedFont>
    <p:embeddedFont>
      <p:font typeface="Poppins Semi-Bold" panose="020B0604020202020204" charset="0"/>
      <p:regular r:id="rId6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45" d="100"/>
          <a:sy n="45" d="100"/>
        </p:scale>
        <p:origin x="24" y="413"/>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font" Target="fonts/font4.fntdata"/><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2.fntdata"/><Relationship Id="rId58" Type="http://schemas.openxmlformats.org/officeDocument/2006/relationships/font" Target="fonts/font7.fntdata"/><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5.fntdata"/><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8.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3.fntdata"/><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6.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1.fntdata"/><Relationship Id="rId60"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6/14/2024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6/14/2024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6/14/2024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6/14/2024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hyperlink" Target="https://content.sw.siemens.com/virtual-manufacturing-engineering-for-the-automotive-industry" TargetMode="Externa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hyperlink" Target="https://content.sw.siemens.com/rapid-factory-transformation-for-the-automotive-industry" TargetMode="Externa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hyperlink" Target="https://content.sw.siemens.com/the-value-of-intelligent-production-excellence-for-the-automotive-industry" TargetMode="Externa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666" b="-16666"/>
            </a:stretch>
          </a:blipFill>
        </p:spPr>
      </p:sp>
      <p:grpSp>
        <p:nvGrpSpPr>
          <p:cNvPr id="3" name="Group 3"/>
          <p:cNvGrpSpPr/>
          <p:nvPr/>
        </p:nvGrpSpPr>
        <p:grpSpPr>
          <a:xfrm>
            <a:off x="12966700" y="-130175"/>
            <a:ext cx="5943600" cy="10547350"/>
            <a:chOff x="0" y="0"/>
            <a:chExt cx="1565393" cy="2777903"/>
          </a:xfrm>
        </p:grpSpPr>
        <p:sp>
          <p:nvSpPr>
            <p:cNvPr id="4" name="Freeform 4"/>
            <p:cNvSpPr/>
            <p:nvPr/>
          </p:nvSpPr>
          <p:spPr>
            <a:xfrm>
              <a:off x="0" y="0"/>
              <a:ext cx="1565393" cy="2777903"/>
            </a:xfrm>
            <a:custGeom>
              <a:avLst/>
              <a:gdLst/>
              <a:ahLst/>
              <a:cxnLst/>
              <a:rect l="l" t="t" r="r" b="b"/>
              <a:pathLst>
                <a:path w="1565393" h="2777903">
                  <a:moveTo>
                    <a:pt x="66431" y="0"/>
                  </a:moveTo>
                  <a:lnTo>
                    <a:pt x="1498962" y="0"/>
                  </a:lnTo>
                  <a:cubicBezTo>
                    <a:pt x="1535651" y="0"/>
                    <a:pt x="1565393" y="29742"/>
                    <a:pt x="1565393" y="66431"/>
                  </a:cubicBezTo>
                  <a:lnTo>
                    <a:pt x="1565393" y="2711472"/>
                  </a:lnTo>
                  <a:cubicBezTo>
                    <a:pt x="1565393" y="2729091"/>
                    <a:pt x="1558394" y="2745988"/>
                    <a:pt x="1545935" y="2758446"/>
                  </a:cubicBezTo>
                  <a:cubicBezTo>
                    <a:pt x="1533477" y="2770904"/>
                    <a:pt x="1516580" y="2777903"/>
                    <a:pt x="1498962" y="2777903"/>
                  </a:cubicBezTo>
                  <a:lnTo>
                    <a:pt x="66431" y="2777903"/>
                  </a:lnTo>
                  <a:cubicBezTo>
                    <a:pt x="29742" y="2777903"/>
                    <a:pt x="0" y="2748161"/>
                    <a:pt x="0" y="2711472"/>
                  </a:cubicBezTo>
                  <a:lnTo>
                    <a:pt x="0" y="66431"/>
                  </a:lnTo>
                  <a:cubicBezTo>
                    <a:pt x="0" y="48812"/>
                    <a:pt x="6999" y="31915"/>
                    <a:pt x="19457" y="19457"/>
                  </a:cubicBezTo>
                  <a:cubicBezTo>
                    <a:pt x="31915" y="6999"/>
                    <a:pt x="48812" y="0"/>
                    <a:pt x="66431" y="0"/>
                  </a:cubicBezTo>
                  <a:close/>
                </a:path>
              </a:pathLst>
            </a:custGeom>
            <a:gradFill rotWithShape="1">
              <a:gsLst>
                <a:gs pos="0">
                  <a:srgbClr val="000000">
                    <a:alpha val="100000"/>
                  </a:srgbClr>
                </a:gs>
                <a:gs pos="100000">
                  <a:srgbClr val="3533CD">
                    <a:alpha val="100000"/>
                  </a:srgbClr>
                </a:gs>
              </a:gsLst>
              <a:lin ang="0"/>
            </a:gradFill>
          </p:spPr>
        </p:sp>
        <p:sp>
          <p:nvSpPr>
            <p:cNvPr id="5" name="TextBox 5"/>
            <p:cNvSpPr txBox="1"/>
            <p:nvPr/>
          </p:nvSpPr>
          <p:spPr>
            <a:xfrm>
              <a:off x="0" y="-47625"/>
              <a:ext cx="1565393" cy="2825528"/>
            </a:xfrm>
            <a:prstGeom prst="rect">
              <a:avLst/>
            </a:prstGeom>
          </p:spPr>
          <p:txBody>
            <a:bodyPr lIns="50800" tIns="50800" rIns="50800" bIns="50800" rtlCol="0" anchor="ctr"/>
            <a:lstStyle/>
            <a:p>
              <a:pPr algn="ctr">
                <a:lnSpc>
                  <a:spcPts val="2659"/>
                </a:lnSpc>
              </a:pPr>
              <a:endParaRPr/>
            </a:p>
          </p:txBody>
        </p:sp>
      </p:grpSp>
      <p:grpSp>
        <p:nvGrpSpPr>
          <p:cNvPr id="6" name="Group 6"/>
          <p:cNvGrpSpPr>
            <a:grpSpLocks noChangeAspect="1"/>
          </p:cNvGrpSpPr>
          <p:nvPr/>
        </p:nvGrpSpPr>
        <p:grpSpPr>
          <a:xfrm>
            <a:off x="9813325" y="1102366"/>
            <a:ext cx="8113963" cy="8082268"/>
            <a:chOff x="0" y="0"/>
            <a:chExt cx="6502400" cy="6477000"/>
          </a:xfrm>
        </p:grpSpPr>
        <p:sp>
          <p:nvSpPr>
            <p:cNvPr id="7" name="Freeform 7"/>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3"/>
              <a:stretch>
                <a:fillRect l="-24665" r="-24665"/>
              </a:stretch>
            </a:blipFill>
          </p:spPr>
        </p:sp>
        <p:sp>
          <p:nvSpPr>
            <p:cNvPr id="8" name="Freeform 8"/>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FFFFFF"/>
            </a:solidFill>
          </p:spPr>
        </p:sp>
      </p:grpSp>
      <p:sp>
        <p:nvSpPr>
          <p:cNvPr id="9" name="TextBox 9"/>
          <p:cNvSpPr txBox="1"/>
          <p:nvPr/>
        </p:nvSpPr>
        <p:spPr>
          <a:xfrm>
            <a:off x="1028700" y="3320888"/>
            <a:ext cx="5630627" cy="902702"/>
          </a:xfrm>
          <a:prstGeom prst="rect">
            <a:avLst/>
          </a:prstGeom>
        </p:spPr>
        <p:txBody>
          <a:bodyPr lIns="0" tIns="0" rIns="0" bIns="0" rtlCol="0" anchor="t">
            <a:spAutoFit/>
          </a:bodyPr>
          <a:lstStyle/>
          <a:p>
            <a:pPr algn="l">
              <a:lnSpc>
                <a:spcPts val="7345"/>
              </a:lnSpc>
              <a:spcBef>
                <a:spcPct val="0"/>
              </a:spcBef>
            </a:pPr>
            <a:r>
              <a:rPr lang="en-US" sz="5247">
                <a:solidFill>
                  <a:srgbClr val="000000"/>
                </a:solidFill>
                <a:latin typeface="Lato Bold"/>
              </a:rPr>
              <a:t>SIEMENS</a:t>
            </a:r>
          </a:p>
        </p:txBody>
      </p:sp>
      <p:sp>
        <p:nvSpPr>
          <p:cNvPr id="10" name="TextBox 10"/>
          <p:cNvSpPr txBox="1"/>
          <p:nvPr/>
        </p:nvSpPr>
        <p:spPr>
          <a:xfrm>
            <a:off x="1028700" y="4203229"/>
            <a:ext cx="8784625" cy="3922112"/>
          </a:xfrm>
          <a:prstGeom prst="rect">
            <a:avLst/>
          </a:prstGeom>
        </p:spPr>
        <p:txBody>
          <a:bodyPr lIns="0" tIns="0" rIns="0" bIns="0" rtlCol="0" anchor="t">
            <a:spAutoFit/>
          </a:bodyPr>
          <a:lstStyle/>
          <a:p>
            <a:pPr algn="l">
              <a:lnSpc>
                <a:spcPts val="10507"/>
              </a:lnSpc>
              <a:spcBef>
                <a:spcPct val="0"/>
              </a:spcBef>
            </a:pPr>
            <a:r>
              <a:rPr lang="en-US" sz="7505">
                <a:solidFill>
                  <a:srgbClr val="004AAD"/>
                </a:solidFill>
                <a:latin typeface="League Spartan"/>
              </a:rPr>
              <a:t>DIGITAL INDUSTRIES SOFTWARE</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413440" y="266985"/>
            <a:ext cx="16644040" cy="761715"/>
          </a:xfrm>
          <a:prstGeom prst="rect">
            <a:avLst/>
          </a:prstGeom>
        </p:spPr>
        <p:txBody>
          <a:bodyPr lIns="0" tIns="0" rIns="0" bIns="0" rtlCol="0" anchor="t">
            <a:spAutoFit/>
          </a:bodyPr>
          <a:lstStyle/>
          <a:p>
            <a:pPr algn="l">
              <a:lnSpc>
                <a:spcPts val="6235"/>
              </a:lnSpc>
              <a:spcBef>
                <a:spcPct val="0"/>
              </a:spcBef>
            </a:pPr>
            <a:r>
              <a:rPr lang="en-US" sz="4453">
                <a:solidFill>
                  <a:srgbClr val="004AAD"/>
                </a:solidFill>
                <a:latin typeface="League Spartan"/>
              </a:rPr>
              <a:t>CASE STUDY - NISSAN TECHNICAL CENTER EUROPE</a:t>
            </a:r>
          </a:p>
        </p:txBody>
      </p:sp>
      <p:sp>
        <p:nvSpPr>
          <p:cNvPr id="3" name="TextBox 3"/>
          <p:cNvSpPr txBox="1"/>
          <p:nvPr/>
        </p:nvSpPr>
        <p:spPr>
          <a:xfrm>
            <a:off x="413440" y="1216664"/>
            <a:ext cx="16644040" cy="9851073"/>
          </a:xfrm>
          <a:prstGeom prst="rect">
            <a:avLst/>
          </a:prstGeom>
        </p:spPr>
        <p:txBody>
          <a:bodyPr lIns="0" tIns="0" rIns="0" bIns="0" rtlCol="0" anchor="t">
            <a:spAutoFit/>
          </a:bodyPr>
          <a:lstStyle/>
          <a:p>
            <a:pPr algn="l">
              <a:lnSpc>
                <a:spcPts val="3307"/>
              </a:lnSpc>
            </a:pPr>
            <a:r>
              <a:rPr lang="en-US" sz="2362">
                <a:solidFill>
                  <a:srgbClr val="000000"/>
                </a:solidFill>
                <a:latin typeface="Poppins Bold"/>
              </a:rPr>
              <a:t>Challenges</a:t>
            </a:r>
          </a:p>
          <a:p>
            <a:pPr marL="510061" lvl="1" indent="-255030" algn="l">
              <a:lnSpc>
                <a:spcPts val="3307"/>
              </a:lnSpc>
              <a:buFont typeface="Arial"/>
              <a:buChar char="•"/>
            </a:pPr>
            <a:r>
              <a:rPr lang="en-US" sz="2362">
                <a:solidFill>
                  <a:srgbClr val="000000"/>
                </a:solidFill>
                <a:latin typeface="Poppins"/>
              </a:rPr>
              <a:t>Update a popular existing model</a:t>
            </a:r>
          </a:p>
          <a:p>
            <a:pPr marL="510061" lvl="1" indent="-255030" algn="l">
              <a:lnSpc>
                <a:spcPts val="3307"/>
              </a:lnSpc>
              <a:buFont typeface="Arial"/>
              <a:buChar char="•"/>
            </a:pPr>
            <a:r>
              <a:rPr lang="en-US" sz="2362">
                <a:solidFill>
                  <a:srgbClr val="000000"/>
                </a:solidFill>
                <a:latin typeface="Poppins"/>
              </a:rPr>
              <a:t>Exceed customer expectations</a:t>
            </a:r>
          </a:p>
          <a:p>
            <a:pPr marL="510061" lvl="1" indent="-255030" algn="l">
              <a:lnSpc>
                <a:spcPts val="3307"/>
              </a:lnSpc>
              <a:buFont typeface="Arial"/>
              <a:buChar char="•"/>
            </a:pPr>
            <a:r>
              <a:rPr lang="en-US" sz="2362">
                <a:solidFill>
                  <a:srgbClr val="000000"/>
                </a:solidFill>
                <a:latin typeface="Poppins"/>
              </a:rPr>
              <a:t>Accelerate product development</a:t>
            </a:r>
          </a:p>
          <a:p>
            <a:pPr algn="l">
              <a:lnSpc>
                <a:spcPts val="3307"/>
              </a:lnSpc>
            </a:pPr>
            <a:endParaRPr lang="en-US" sz="2362">
              <a:solidFill>
                <a:srgbClr val="000000"/>
              </a:solidFill>
              <a:latin typeface="Poppins"/>
            </a:endParaRPr>
          </a:p>
          <a:p>
            <a:pPr algn="l">
              <a:lnSpc>
                <a:spcPts val="3307"/>
              </a:lnSpc>
            </a:pPr>
            <a:r>
              <a:rPr lang="en-US" sz="2362">
                <a:solidFill>
                  <a:srgbClr val="000000"/>
                </a:solidFill>
                <a:latin typeface="Poppins Bold"/>
              </a:rPr>
              <a:t>Keys to success</a:t>
            </a:r>
          </a:p>
          <a:p>
            <a:pPr marL="510061" lvl="1" indent="-255030" algn="l">
              <a:lnSpc>
                <a:spcPts val="3307"/>
              </a:lnSpc>
              <a:buFont typeface="Arial"/>
              <a:buChar char="•"/>
            </a:pPr>
            <a:r>
              <a:rPr lang="en-US" sz="2362">
                <a:solidFill>
                  <a:srgbClr val="000000"/>
                </a:solidFill>
                <a:latin typeface="Poppins"/>
              </a:rPr>
              <a:t>Work in close cooperation with Siemens Digital Industries Software partner</a:t>
            </a:r>
          </a:p>
          <a:p>
            <a:pPr marL="510061" lvl="1" indent="-255030" algn="l">
              <a:lnSpc>
                <a:spcPts val="3307"/>
              </a:lnSpc>
              <a:buFont typeface="Arial"/>
              <a:buChar char="•"/>
            </a:pPr>
            <a:r>
              <a:rPr lang="en-US" sz="2362">
                <a:solidFill>
                  <a:srgbClr val="000000"/>
                </a:solidFill>
                <a:latin typeface="Poppins"/>
              </a:rPr>
              <a:t>Use NX for fast surfacing and analysis</a:t>
            </a:r>
          </a:p>
          <a:p>
            <a:pPr marL="510061" lvl="1" indent="-255030" algn="l">
              <a:lnSpc>
                <a:spcPts val="3307"/>
              </a:lnSpc>
              <a:buFont typeface="Arial"/>
              <a:buChar char="•"/>
            </a:pPr>
            <a:r>
              <a:rPr lang="en-US" sz="2362">
                <a:solidFill>
                  <a:srgbClr val="000000"/>
                </a:solidFill>
                <a:latin typeface="Poppins"/>
              </a:rPr>
              <a:t>Use Simcenter 3D to optimize weight and performance</a:t>
            </a:r>
          </a:p>
          <a:p>
            <a:pPr marL="510061" lvl="1" indent="-255030" algn="l">
              <a:lnSpc>
                <a:spcPts val="3307"/>
              </a:lnSpc>
              <a:buFont typeface="Arial"/>
              <a:buChar char="•"/>
            </a:pPr>
            <a:r>
              <a:rPr lang="en-US" sz="2362">
                <a:solidFill>
                  <a:srgbClr val="000000"/>
                </a:solidFill>
                <a:latin typeface="Poppins"/>
              </a:rPr>
              <a:t>Use Teamcenter for effective control of all engineering data</a:t>
            </a:r>
          </a:p>
          <a:p>
            <a:pPr marL="510061" lvl="1" indent="-255030" algn="l">
              <a:lnSpc>
                <a:spcPts val="3307"/>
              </a:lnSpc>
              <a:buFont typeface="Arial"/>
              <a:buChar char="•"/>
            </a:pPr>
            <a:r>
              <a:rPr lang="en-US" sz="2362">
                <a:solidFill>
                  <a:srgbClr val="000000"/>
                </a:solidFill>
                <a:latin typeface="Poppins"/>
              </a:rPr>
              <a:t>Share data quickly and easily within the company and with suppliers</a:t>
            </a:r>
          </a:p>
          <a:p>
            <a:pPr algn="l">
              <a:lnSpc>
                <a:spcPts val="3307"/>
              </a:lnSpc>
            </a:pPr>
            <a:endParaRPr lang="en-US" sz="2362">
              <a:solidFill>
                <a:srgbClr val="000000"/>
              </a:solidFill>
              <a:latin typeface="Poppins"/>
            </a:endParaRPr>
          </a:p>
          <a:p>
            <a:pPr algn="l">
              <a:lnSpc>
                <a:spcPts val="3307"/>
              </a:lnSpc>
            </a:pPr>
            <a:r>
              <a:rPr lang="en-US" sz="2362">
                <a:solidFill>
                  <a:srgbClr val="000000"/>
                </a:solidFill>
                <a:latin typeface="Poppins Bold"/>
              </a:rPr>
              <a:t>Results</a:t>
            </a:r>
          </a:p>
          <a:p>
            <a:pPr marL="510061" lvl="1" indent="-255030" algn="l">
              <a:lnSpc>
                <a:spcPts val="3307"/>
              </a:lnSpc>
              <a:buFont typeface="Arial"/>
              <a:buChar char="•"/>
            </a:pPr>
            <a:r>
              <a:rPr lang="en-US" sz="2362">
                <a:solidFill>
                  <a:srgbClr val="000000"/>
                </a:solidFill>
                <a:latin typeface="Poppins"/>
              </a:rPr>
              <a:t>Development time cut from six years to three years</a:t>
            </a:r>
          </a:p>
          <a:p>
            <a:pPr marL="510061" lvl="1" indent="-255030" algn="l">
              <a:lnSpc>
                <a:spcPts val="3307"/>
              </a:lnSpc>
              <a:buFont typeface="Arial"/>
              <a:buChar char="•"/>
            </a:pPr>
            <a:r>
              <a:rPr lang="en-US" sz="2362">
                <a:solidFill>
                  <a:srgbClr val="000000"/>
                </a:solidFill>
                <a:latin typeface="Poppins"/>
              </a:rPr>
              <a:t>Design data generated in 20 percent less time</a:t>
            </a:r>
          </a:p>
          <a:p>
            <a:pPr marL="510061" lvl="1" indent="-255030" algn="l">
              <a:lnSpc>
                <a:spcPts val="3307"/>
              </a:lnSpc>
              <a:buFont typeface="Arial"/>
              <a:buChar char="•"/>
            </a:pPr>
            <a:r>
              <a:rPr lang="en-US" sz="2362">
                <a:solidFill>
                  <a:srgbClr val="000000"/>
                </a:solidFill>
                <a:latin typeface="Poppins"/>
              </a:rPr>
              <a:t>Created an award-winning model</a:t>
            </a:r>
          </a:p>
          <a:p>
            <a:pPr marL="510061" lvl="1" indent="-255030" algn="l">
              <a:lnSpc>
                <a:spcPts val="3307"/>
              </a:lnSpc>
              <a:buFont typeface="Arial"/>
              <a:buChar char="•"/>
            </a:pPr>
            <a:r>
              <a:rPr lang="en-US" sz="2362">
                <a:solidFill>
                  <a:srgbClr val="000000"/>
                </a:solidFill>
                <a:latin typeface="Poppins"/>
              </a:rPr>
              <a:t>Accolades for attention to detail from independent car buyers guide</a:t>
            </a:r>
          </a:p>
          <a:p>
            <a:pPr marL="510061" lvl="1" indent="-255030" algn="l">
              <a:lnSpc>
                <a:spcPts val="3307"/>
              </a:lnSpc>
              <a:buFont typeface="Arial"/>
              <a:buChar char="•"/>
            </a:pPr>
            <a:r>
              <a:rPr lang="en-US" sz="2362">
                <a:solidFill>
                  <a:srgbClr val="000000"/>
                </a:solidFill>
                <a:latin typeface="Poppins"/>
              </a:rPr>
              <a:t>New emission targets achieved</a:t>
            </a:r>
          </a:p>
          <a:p>
            <a:pPr marL="510061" lvl="1" indent="-255030" algn="l">
              <a:lnSpc>
                <a:spcPts val="3307"/>
              </a:lnSpc>
              <a:buFont typeface="Arial"/>
              <a:buChar char="•"/>
            </a:pPr>
            <a:r>
              <a:rPr lang="en-US" sz="2362">
                <a:solidFill>
                  <a:srgbClr val="000000"/>
                </a:solidFill>
                <a:latin typeface="Poppins"/>
              </a:rPr>
              <a:t>No need for expensive and time-consuming prototypes</a:t>
            </a:r>
          </a:p>
          <a:p>
            <a:pPr marL="510061" lvl="1" indent="-255030" algn="l">
              <a:lnSpc>
                <a:spcPts val="3307"/>
              </a:lnSpc>
              <a:buFont typeface="Arial"/>
              <a:buChar char="•"/>
            </a:pPr>
            <a:r>
              <a:rPr lang="en-US" sz="2362">
                <a:solidFill>
                  <a:srgbClr val="000000"/>
                </a:solidFill>
                <a:latin typeface="Poppins"/>
              </a:rPr>
              <a:t>Control of engineering changes across the global organization</a:t>
            </a:r>
          </a:p>
          <a:p>
            <a:pPr marL="510061" lvl="1" indent="-255030" algn="l">
              <a:lnSpc>
                <a:spcPts val="3307"/>
              </a:lnSpc>
              <a:buFont typeface="Arial"/>
              <a:buChar char="•"/>
            </a:pPr>
            <a:r>
              <a:rPr lang="en-US" sz="2362">
                <a:solidFill>
                  <a:srgbClr val="000000"/>
                </a:solidFill>
                <a:latin typeface="Poppins"/>
              </a:rPr>
              <a:t>Fast and accurate communication with supply chain</a:t>
            </a:r>
          </a:p>
          <a:p>
            <a:pPr algn="l">
              <a:lnSpc>
                <a:spcPts val="2747"/>
              </a:lnSpc>
            </a:pPr>
            <a:endParaRPr lang="en-US" sz="2362">
              <a:solidFill>
                <a:srgbClr val="000000"/>
              </a:solidFill>
              <a:latin typeface="Poppins"/>
            </a:endParaRPr>
          </a:p>
          <a:p>
            <a:pPr algn="l">
              <a:lnSpc>
                <a:spcPts val="2747"/>
              </a:lnSpc>
            </a:pPr>
            <a:endParaRPr lang="en-US" sz="2362">
              <a:solidFill>
                <a:srgbClr val="000000"/>
              </a:solidFill>
              <a:latin typeface="Poppins"/>
            </a:endParaRPr>
          </a:p>
          <a:p>
            <a:pPr algn="l">
              <a:lnSpc>
                <a:spcPts val="2747"/>
              </a:lnSpc>
              <a:spcBef>
                <a:spcPct val="0"/>
              </a:spcBef>
            </a:pPr>
            <a:endParaRPr lang="en-US" sz="2362">
              <a:solidFill>
                <a:srgbClr val="000000"/>
              </a:solidFill>
              <a:latin typeface="Poppins"/>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364219" y="604980"/>
            <a:ext cx="12737121" cy="761715"/>
          </a:xfrm>
          <a:prstGeom prst="rect">
            <a:avLst/>
          </a:prstGeom>
        </p:spPr>
        <p:txBody>
          <a:bodyPr lIns="0" tIns="0" rIns="0" bIns="0" rtlCol="0" anchor="t">
            <a:spAutoFit/>
          </a:bodyPr>
          <a:lstStyle/>
          <a:p>
            <a:pPr algn="l">
              <a:lnSpc>
                <a:spcPts val="6235"/>
              </a:lnSpc>
              <a:spcBef>
                <a:spcPct val="0"/>
              </a:spcBef>
            </a:pPr>
            <a:r>
              <a:rPr lang="en-US" sz="4453">
                <a:solidFill>
                  <a:srgbClr val="004AAD"/>
                </a:solidFill>
                <a:latin typeface="League Spartan"/>
              </a:rPr>
              <a:t>AUTOMOTIVE SMART MANUFACTURING</a:t>
            </a:r>
          </a:p>
        </p:txBody>
      </p:sp>
      <p:sp>
        <p:nvSpPr>
          <p:cNvPr id="3" name="TextBox 3"/>
          <p:cNvSpPr txBox="1"/>
          <p:nvPr/>
        </p:nvSpPr>
        <p:spPr>
          <a:xfrm>
            <a:off x="364219" y="2800158"/>
            <a:ext cx="16644040" cy="6205538"/>
          </a:xfrm>
          <a:prstGeom prst="rect">
            <a:avLst/>
          </a:prstGeom>
        </p:spPr>
        <p:txBody>
          <a:bodyPr lIns="0" tIns="0" rIns="0" bIns="0" rtlCol="0" anchor="t">
            <a:spAutoFit/>
          </a:bodyPr>
          <a:lstStyle/>
          <a:p>
            <a:pPr algn="l">
              <a:lnSpc>
                <a:spcPts val="5127"/>
              </a:lnSpc>
            </a:pPr>
            <a:r>
              <a:rPr lang="en-US" sz="3662" u="sng">
                <a:solidFill>
                  <a:srgbClr val="000000"/>
                </a:solidFill>
                <a:latin typeface="Poppins"/>
                <a:hlinkClick r:id="rId2" tooltip="https://content.sw.siemens.com/virtual-manufacturing-engineering-for-the-automotive-industry"/>
              </a:rPr>
              <a:t>Unite the digital and real worlds</a:t>
            </a:r>
            <a:r>
              <a:rPr lang="en-US" sz="3662">
                <a:solidFill>
                  <a:srgbClr val="000000"/>
                </a:solidFill>
                <a:latin typeface="Poppins"/>
              </a:rPr>
              <a:t> to design for automation. Enable operational flexibility and virtually commission equipment and lines to ensure a successful launch with fast ramp-up. </a:t>
            </a:r>
          </a:p>
          <a:p>
            <a:pPr algn="l">
              <a:lnSpc>
                <a:spcPts val="5127"/>
              </a:lnSpc>
            </a:pPr>
            <a:r>
              <a:rPr lang="en-US" sz="3662">
                <a:solidFill>
                  <a:srgbClr val="000000"/>
                </a:solidFill>
                <a:latin typeface="Poppins"/>
              </a:rPr>
              <a:t> </a:t>
            </a:r>
          </a:p>
          <a:p>
            <a:pPr marL="790723" lvl="1" indent="-395362" algn="l">
              <a:lnSpc>
                <a:spcPts val="5127"/>
              </a:lnSpc>
              <a:buFont typeface="Arial"/>
              <a:buChar char="•"/>
            </a:pPr>
            <a:r>
              <a:rPr lang="en-US" sz="3662">
                <a:solidFill>
                  <a:srgbClr val="000000"/>
                </a:solidFill>
                <a:latin typeface="Poppins"/>
              </a:rPr>
              <a:t>Validate producibility with a reliable virtual version of production</a:t>
            </a:r>
          </a:p>
          <a:p>
            <a:pPr marL="790723" lvl="1" indent="-395362" algn="l">
              <a:lnSpc>
                <a:spcPts val="5127"/>
              </a:lnSpc>
              <a:buFont typeface="Arial"/>
              <a:buChar char="•"/>
            </a:pPr>
            <a:r>
              <a:rPr lang="en-US" sz="3662">
                <a:solidFill>
                  <a:srgbClr val="000000"/>
                </a:solidFill>
                <a:latin typeface="Poppins"/>
              </a:rPr>
              <a:t>Reduce costs and ramp-up time while enhancing precision</a:t>
            </a:r>
          </a:p>
          <a:p>
            <a:pPr marL="790723" lvl="1" indent="-395362" algn="l">
              <a:lnSpc>
                <a:spcPts val="5127"/>
              </a:lnSpc>
              <a:buFont typeface="Arial"/>
              <a:buChar char="•"/>
            </a:pPr>
            <a:r>
              <a:rPr lang="en-US" sz="3662">
                <a:solidFill>
                  <a:srgbClr val="000000"/>
                </a:solidFill>
                <a:latin typeface="Poppins"/>
              </a:rPr>
              <a:t>Produce sustainably by simulating energy and material usage</a:t>
            </a:r>
          </a:p>
          <a:p>
            <a:pPr marL="790723" lvl="1" indent="-395362" algn="l">
              <a:lnSpc>
                <a:spcPts val="5127"/>
              </a:lnSpc>
              <a:buFont typeface="Arial"/>
              <a:buChar char="•"/>
            </a:pPr>
            <a:r>
              <a:rPr lang="en-US" sz="3662">
                <a:solidFill>
                  <a:srgbClr val="000000"/>
                </a:solidFill>
                <a:latin typeface="Poppins"/>
              </a:rPr>
              <a:t>Identify, track and achieve manufacturing metric</a:t>
            </a:r>
          </a:p>
          <a:p>
            <a:pPr algn="l">
              <a:lnSpc>
                <a:spcPts val="5127"/>
              </a:lnSpc>
            </a:pPr>
            <a:endParaRPr lang="en-US" sz="3662">
              <a:solidFill>
                <a:srgbClr val="000000"/>
              </a:solidFill>
              <a:latin typeface="Poppins"/>
            </a:endParaRPr>
          </a:p>
          <a:p>
            <a:pPr algn="l">
              <a:lnSpc>
                <a:spcPts val="2747"/>
              </a:lnSpc>
              <a:spcBef>
                <a:spcPct val="0"/>
              </a:spcBef>
            </a:pPr>
            <a:endParaRPr lang="en-US" sz="3662">
              <a:solidFill>
                <a:srgbClr val="000000"/>
              </a:solidFill>
              <a:latin typeface="Poppins"/>
            </a:endParaRPr>
          </a:p>
        </p:txBody>
      </p:sp>
      <p:sp>
        <p:nvSpPr>
          <p:cNvPr id="4" name="TextBox 4"/>
          <p:cNvSpPr txBox="1"/>
          <p:nvPr/>
        </p:nvSpPr>
        <p:spPr>
          <a:xfrm>
            <a:off x="364219" y="1606357"/>
            <a:ext cx="12737121" cy="687389"/>
          </a:xfrm>
          <a:prstGeom prst="rect">
            <a:avLst/>
          </a:prstGeom>
        </p:spPr>
        <p:txBody>
          <a:bodyPr lIns="0" tIns="0" rIns="0" bIns="0" rtlCol="0" anchor="t">
            <a:spAutoFit/>
          </a:bodyPr>
          <a:lstStyle/>
          <a:p>
            <a:pPr algn="l">
              <a:lnSpc>
                <a:spcPts val="5687"/>
              </a:lnSpc>
              <a:spcBef>
                <a:spcPct val="0"/>
              </a:spcBef>
            </a:pPr>
            <a:r>
              <a:rPr lang="en-US" sz="4062">
                <a:solidFill>
                  <a:srgbClr val="000000"/>
                </a:solidFill>
                <a:latin typeface="Garet Bold"/>
              </a:rPr>
              <a:t>VIRTUAL MANUFACTURING</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364219" y="2405062"/>
            <a:ext cx="16644040" cy="6853238"/>
          </a:xfrm>
          <a:prstGeom prst="rect">
            <a:avLst/>
          </a:prstGeom>
        </p:spPr>
        <p:txBody>
          <a:bodyPr lIns="0" tIns="0" rIns="0" bIns="0" rtlCol="0" anchor="t">
            <a:spAutoFit/>
          </a:bodyPr>
          <a:lstStyle/>
          <a:p>
            <a:pPr algn="l">
              <a:lnSpc>
                <a:spcPts val="5127"/>
              </a:lnSpc>
            </a:pPr>
            <a:r>
              <a:rPr lang="en-US" sz="3662">
                <a:solidFill>
                  <a:srgbClr val="000000"/>
                </a:solidFill>
                <a:latin typeface="Poppins"/>
              </a:rPr>
              <a:t>Update operations with </a:t>
            </a:r>
            <a:r>
              <a:rPr lang="en-US" sz="3662" u="sng">
                <a:solidFill>
                  <a:srgbClr val="000000"/>
                </a:solidFill>
                <a:latin typeface="Poppins"/>
                <a:hlinkClick r:id="rId2" tooltip="https://content.sw.siemens.com/rapid-factory-transformation-for-the-automotive-industry"/>
              </a:rPr>
              <a:t>next-level automation</a:t>
            </a:r>
            <a:r>
              <a:rPr lang="en-US" sz="3662">
                <a:solidFill>
                  <a:srgbClr val="000000"/>
                </a:solidFill>
                <a:latin typeface="Poppins"/>
              </a:rPr>
              <a:t>. Connect IT and OT by leveraging AI, machine learning, IIoT, edge computing, the cloud and the Industrial Metaverse.</a:t>
            </a:r>
          </a:p>
          <a:p>
            <a:pPr algn="l">
              <a:lnSpc>
                <a:spcPts val="5127"/>
              </a:lnSpc>
            </a:pPr>
            <a:r>
              <a:rPr lang="en-US" sz="3662">
                <a:solidFill>
                  <a:srgbClr val="000000"/>
                </a:solidFill>
                <a:latin typeface="Poppins"/>
              </a:rPr>
              <a:t> </a:t>
            </a:r>
          </a:p>
          <a:p>
            <a:pPr marL="790723" lvl="1" indent="-395362" algn="l">
              <a:lnSpc>
                <a:spcPts val="5127"/>
              </a:lnSpc>
              <a:buFont typeface="Arial"/>
              <a:buChar char="•"/>
            </a:pPr>
            <a:r>
              <a:rPr lang="en-US" sz="3662">
                <a:solidFill>
                  <a:srgbClr val="000000"/>
                </a:solidFill>
                <a:latin typeface="Poppins"/>
              </a:rPr>
              <a:t>Apply advanced automation and the digital twin to legacy systems</a:t>
            </a:r>
          </a:p>
          <a:p>
            <a:pPr marL="790723" lvl="1" indent="-395362" algn="l">
              <a:lnSpc>
                <a:spcPts val="5127"/>
              </a:lnSpc>
              <a:buFont typeface="Arial"/>
              <a:buChar char="•"/>
            </a:pPr>
            <a:r>
              <a:rPr lang="en-US" sz="3662">
                <a:solidFill>
                  <a:srgbClr val="000000"/>
                </a:solidFill>
                <a:latin typeface="Poppins"/>
              </a:rPr>
              <a:t>Establish a single source of product and process data</a:t>
            </a:r>
          </a:p>
          <a:p>
            <a:pPr marL="790723" lvl="1" indent="-395362" algn="l">
              <a:lnSpc>
                <a:spcPts val="5127"/>
              </a:lnSpc>
              <a:buFont typeface="Arial"/>
              <a:buChar char="•"/>
            </a:pPr>
            <a:r>
              <a:rPr lang="en-US" sz="3662">
                <a:solidFill>
                  <a:srgbClr val="000000"/>
                </a:solidFill>
                <a:latin typeface="Poppins"/>
              </a:rPr>
              <a:t>Train maintenance personnel using virtual solutions to reduce training time and minimize risk of manual errors</a:t>
            </a:r>
          </a:p>
          <a:p>
            <a:pPr algn="l">
              <a:lnSpc>
                <a:spcPts val="5127"/>
              </a:lnSpc>
            </a:pPr>
            <a:endParaRPr lang="en-US" sz="3662">
              <a:solidFill>
                <a:srgbClr val="000000"/>
              </a:solidFill>
              <a:latin typeface="Poppins"/>
            </a:endParaRPr>
          </a:p>
          <a:p>
            <a:pPr algn="l">
              <a:lnSpc>
                <a:spcPts val="5127"/>
              </a:lnSpc>
            </a:pPr>
            <a:endParaRPr lang="en-US" sz="3662">
              <a:solidFill>
                <a:srgbClr val="000000"/>
              </a:solidFill>
              <a:latin typeface="Poppins"/>
            </a:endParaRPr>
          </a:p>
          <a:p>
            <a:pPr algn="l">
              <a:lnSpc>
                <a:spcPts val="2747"/>
              </a:lnSpc>
              <a:spcBef>
                <a:spcPct val="0"/>
              </a:spcBef>
            </a:pPr>
            <a:endParaRPr lang="en-US" sz="3662">
              <a:solidFill>
                <a:srgbClr val="000000"/>
              </a:solidFill>
              <a:latin typeface="Poppins"/>
            </a:endParaRPr>
          </a:p>
        </p:txBody>
      </p:sp>
      <p:sp>
        <p:nvSpPr>
          <p:cNvPr id="3" name="TextBox 3"/>
          <p:cNvSpPr txBox="1"/>
          <p:nvPr/>
        </p:nvSpPr>
        <p:spPr>
          <a:xfrm>
            <a:off x="364219" y="952500"/>
            <a:ext cx="12737121" cy="687389"/>
          </a:xfrm>
          <a:prstGeom prst="rect">
            <a:avLst/>
          </a:prstGeom>
        </p:spPr>
        <p:txBody>
          <a:bodyPr lIns="0" tIns="0" rIns="0" bIns="0" rtlCol="0" anchor="t">
            <a:spAutoFit/>
          </a:bodyPr>
          <a:lstStyle/>
          <a:p>
            <a:pPr algn="l">
              <a:lnSpc>
                <a:spcPts val="5687"/>
              </a:lnSpc>
              <a:spcBef>
                <a:spcPct val="0"/>
              </a:spcBef>
            </a:pPr>
            <a:r>
              <a:rPr lang="en-US" sz="4062">
                <a:solidFill>
                  <a:srgbClr val="000000"/>
                </a:solidFill>
                <a:latin typeface="Garet Bold"/>
              </a:rPr>
              <a:t>RAPID FACTORY TRANSFORMATION</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364219" y="2405062"/>
            <a:ext cx="16644040" cy="7500938"/>
          </a:xfrm>
          <a:prstGeom prst="rect">
            <a:avLst/>
          </a:prstGeom>
        </p:spPr>
        <p:txBody>
          <a:bodyPr lIns="0" tIns="0" rIns="0" bIns="0" rtlCol="0" anchor="t">
            <a:spAutoFit/>
          </a:bodyPr>
          <a:lstStyle/>
          <a:p>
            <a:pPr algn="l">
              <a:lnSpc>
                <a:spcPts val="5127"/>
              </a:lnSpc>
            </a:pPr>
            <a:r>
              <a:rPr lang="en-US" sz="3662">
                <a:solidFill>
                  <a:srgbClr val="000000"/>
                </a:solidFill>
                <a:latin typeface="Poppins"/>
              </a:rPr>
              <a:t>Foster a manufacturing ecosystem that's </a:t>
            </a:r>
            <a:r>
              <a:rPr lang="en-US" sz="3662" u="sng">
                <a:solidFill>
                  <a:srgbClr val="000000"/>
                </a:solidFill>
                <a:latin typeface="Poppins"/>
                <a:hlinkClick r:id="rId2" tooltip="https://content.sw.siemens.com/the-value-of-intelligent-production-excellence-for-the-automotive-industry"/>
              </a:rPr>
              <a:t>autonomous, predictive and responsive</a:t>
            </a:r>
            <a:r>
              <a:rPr lang="en-US" sz="3662">
                <a:solidFill>
                  <a:srgbClr val="000000"/>
                </a:solidFill>
                <a:latin typeface="Poppins"/>
              </a:rPr>
              <a:t>. Monitor and adjust processes in real time, optimize supply chain operations and logistics and make progress toward carbon neutrality. </a:t>
            </a:r>
          </a:p>
          <a:p>
            <a:pPr algn="l">
              <a:lnSpc>
                <a:spcPts val="5127"/>
              </a:lnSpc>
            </a:pPr>
            <a:r>
              <a:rPr lang="en-US" sz="3662">
                <a:solidFill>
                  <a:srgbClr val="000000"/>
                </a:solidFill>
                <a:latin typeface="Poppins"/>
              </a:rPr>
              <a:t> </a:t>
            </a:r>
          </a:p>
          <a:p>
            <a:pPr marL="790723" lvl="1" indent="-395362" algn="l">
              <a:lnSpc>
                <a:spcPts val="5127"/>
              </a:lnSpc>
              <a:buFont typeface="Arial"/>
              <a:buChar char="•"/>
            </a:pPr>
            <a:r>
              <a:rPr lang="en-US" sz="3662">
                <a:solidFill>
                  <a:srgbClr val="000000"/>
                </a:solidFill>
                <a:latin typeface="Poppins"/>
              </a:rPr>
              <a:t>Gain complete visibility into every step of your operations</a:t>
            </a:r>
          </a:p>
          <a:p>
            <a:pPr marL="790723" lvl="1" indent="-395362" algn="l">
              <a:lnSpc>
                <a:spcPts val="5127"/>
              </a:lnSpc>
              <a:buFont typeface="Arial"/>
              <a:buChar char="•"/>
            </a:pPr>
            <a:r>
              <a:rPr lang="en-US" sz="3662">
                <a:solidFill>
                  <a:srgbClr val="000000"/>
                </a:solidFill>
                <a:latin typeface="Poppins"/>
              </a:rPr>
              <a:t>Identify and mitigate issues with automated anomaly detection</a:t>
            </a:r>
          </a:p>
          <a:p>
            <a:pPr marL="790723" lvl="1" indent="-395362" algn="l">
              <a:lnSpc>
                <a:spcPts val="5127"/>
              </a:lnSpc>
              <a:buFont typeface="Arial"/>
              <a:buChar char="•"/>
            </a:pPr>
            <a:r>
              <a:rPr lang="en-US" sz="3662">
                <a:solidFill>
                  <a:srgbClr val="000000"/>
                </a:solidFill>
                <a:latin typeface="Poppins"/>
              </a:rPr>
              <a:t>Eliminate unplanned downtime in production</a:t>
            </a:r>
          </a:p>
          <a:p>
            <a:pPr algn="l">
              <a:lnSpc>
                <a:spcPts val="5127"/>
              </a:lnSpc>
            </a:pPr>
            <a:endParaRPr lang="en-US" sz="3662">
              <a:solidFill>
                <a:srgbClr val="000000"/>
              </a:solidFill>
              <a:latin typeface="Poppins"/>
            </a:endParaRPr>
          </a:p>
          <a:p>
            <a:pPr algn="l">
              <a:lnSpc>
                <a:spcPts val="5127"/>
              </a:lnSpc>
            </a:pPr>
            <a:endParaRPr lang="en-US" sz="3662">
              <a:solidFill>
                <a:srgbClr val="000000"/>
              </a:solidFill>
              <a:latin typeface="Poppins"/>
            </a:endParaRPr>
          </a:p>
          <a:p>
            <a:pPr algn="l">
              <a:lnSpc>
                <a:spcPts val="5127"/>
              </a:lnSpc>
            </a:pPr>
            <a:endParaRPr lang="en-US" sz="3662">
              <a:solidFill>
                <a:srgbClr val="000000"/>
              </a:solidFill>
              <a:latin typeface="Poppins"/>
            </a:endParaRPr>
          </a:p>
          <a:p>
            <a:pPr algn="l">
              <a:lnSpc>
                <a:spcPts val="2747"/>
              </a:lnSpc>
              <a:spcBef>
                <a:spcPct val="0"/>
              </a:spcBef>
            </a:pPr>
            <a:endParaRPr lang="en-US" sz="3662">
              <a:solidFill>
                <a:srgbClr val="000000"/>
              </a:solidFill>
              <a:latin typeface="Poppins"/>
            </a:endParaRPr>
          </a:p>
        </p:txBody>
      </p:sp>
      <p:sp>
        <p:nvSpPr>
          <p:cNvPr id="3" name="TextBox 3"/>
          <p:cNvSpPr txBox="1"/>
          <p:nvPr/>
        </p:nvSpPr>
        <p:spPr>
          <a:xfrm>
            <a:off x="364219" y="952500"/>
            <a:ext cx="12737121" cy="687389"/>
          </a:xfrm>
          <a:prstGeom prst="rect">
            <a:avLst/>
          </a:prstGeom>
        </p:spPr>
        <p:txBody>
          <a:bodyPr lIns="0" tIns="0" rIns="0" bIns="0" rtlCol="0" anchor="t">
            <a:spAutoFit/>
          </a:bodyPr>
          <a:lstStyle/>
          <a:p>
            <a:pPr algn="l">
              <a:lnSpc>
                <a:spcPts val="5687"/>
              </a:lnSpc>
              <a:spcBef>
                <a:spcPct val="0"/>
              </a:spcBef>
            </a:pPr>
            <a:r>
              <a:rPr lang="en-US" sz="4062">
                <a:solidFill>
                  <a:srgbClr val="000000"/>
                </a:solidFill>
                <a:latin typeface="Garet Bold"/>
              </a:rPr>
              <a:t>INTELLIGENT PRODUCTION EXCELLENCE</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9507219" y="4754976"/>
            <a:ext cx="8441172" cy="4748159"/>
          </a:xfrm>
          <a:custGeom>
            <a:avLst/>
            <a:gdLst/>
            <a:ahLst/>
            <a:cxnLst/>
            <a:rect l="l" t="t" r="r" b="b"/>
            <a:pathLst>
              <a:path w="8441172" h="4748159">
                <a:moveTo>
                  <a:pt x="0" y="0"/>
                </a:moveTo>
                <a:lnTo>
                  <a:pt x="8441173" y="0"/>
                </a:lnTo>
                <a:lnTo>
                  <a:pt x="8441173" y="4748159"/>
                </a:lnTo>
                <a:lnTo>
                  <a:pt x="0" y="4748159"/>
                </a:lnTo>
                <a:lnTo>
                  <a:pt x="0" y="0"/>
                </a:lnTo>
                <a:close/>
              </a:path>
            </a:pathLst>
          </a:custGeom>
          <a:blipFill>
            <a:blip r:embed="rId2"/>
            <a:stretch>
              <a:fillRect/>
            </a:stretch>
          </a:blipFill>
        </p:spPr>
      </p:sp>
      <p:sp>
        <p:nvSpPr>
          <p:cNvPr id="3" name="Freeform 3"/>
          <p:cNvSpPr/>
          <p:nvPr/>
        </p:nvSpPr>
        <p:spPr>
          <a:xfrm>
            <a:off x="0" y="5581407"/>
            <a:ext cx="9507219" cy="3921728"/>
          </a:xfrm>
          <a:custGeom>
            <a:avLst/>
            <a:gdLst/>
            <a:ahLst/>
            <a:cxnLst/>
            <a:rect l="l" t="t" r="r" b="b"/>
            <a:pathLst>
              <a:path w="9507219" h="3921728">
                <a:moveTo>
                  <a:pt x="0" y="0"/>
                </a:moveTo>
                <a:lnTo>
                  <a:pt x="9507219" y="0"/>
                </a:lnTo>
                <a:lnTo>
                  <a:pt x="9507219" y="3921728"/>
                </a:lnTo>
                <a:lnTo>
                  <a:pt x="0" y="3921728"/>
                </a:lnTo>
                <a:lnTo>
                  <a:pt x="0" y="0"/>
                </a:lnTo>
                <a:close/>
              </a:path>
            </a:pathLst>
          </a:custGeom>
          <a:blipFill>
            <a:blip r:embed="rId3"/>
            <a:stretch>
              <a:fillRect/>
            </a:stretch>
          </a:blipFill>
        </p:spPr>
      </p:sp>
      <p:sp>
        <p:nvSpPr>
          <p:cNvPr id="4" name="TextBox 4"/>
          <p:cNvSpPr txBox="1"/>
          <p:nvPr/>
        </p:nvSpPr>
        <p:spPr>
          <a:xfrm>
            <a:off x="413440" y="266985"/>
            <a:ext cx="16644040" cy="761715"/>
          </a:xfrm>
          <a:prstGeom prst="rect">
            <a:avLst/>
          </a:prstGeom>
        </p:spPr>
        <p:txBody>
          <a:bodyPr lIns="0" tIns="0" rIns="0" bIns="0" rtlCol="0" anchor="t">
            <a:spAutoFit/>
          </a:bodyPr>
          <a:lstStyle/>
          <a:p>
            <a:pPr algn="l">
              <a:lnSpc>
                <a:spcPts val="6235"/>
              </a:lnSpc>
              <a:spcBef>
                <a:spcPct val="0"/>
              </a:spcBef>
            </a:pPr>
            <a:r>
              <a:rPr lang="en-US" sz="4453">
                <a:solidFill>
                  <a:srgbClr val="004AAD"/>
                </a:solidFill>
                <a:latin typeface="League Spartan"/>
              </a:rPr>
              <a:t>VINFAST</a:t>
            </a:r>
          </a:p>
        </p:txBody>
      </p:sp>
      <p:sp>
        <p:nvSpPr>
          <p:cNvPr id="5" name="TextBox 5"/>
          <p:cNvSpPr txBox="1"/>
          <p:nvPr/>
        </p:nvSpPr>
        <p:spPr>
          <a:xfrm>
            <a:off x="413440" y="1207139"/>
            <a:ext cx="16644040" cy="3435668"/>
          </a:xfrm>
          <a:prstGeom prst="rect">
            <a:avLst/>
          </a:prstGeom>
        </p:spPr>
        <p:txBody>
          <a:bodyPr lIns="0" tIns="0" rIns="0" bIns="0" rtlCol="0" anchor="t">
            <a:spAutoFit/>
          </a:bodyPr>
          <a:lstStyle/>
          <a:p>
            <a:pPr algn="l">
              <a:lnSpc>
                <a:spcPts val="3867"/>
              </a:lnSpc>
            </a:pPr>
            <a:endParaRPr/>
          </a:p>
          <a:p>
            <a:pPr algn="l">
              <a:lnSpc>
                <a:spcPts val="3587"/>
              </a:lnSpc>
            </a:pPr>
            <a:r>
              <a:rPr lang="en-US" sz="2562">
                <a:solidFill>
                  <a:srgbClr val="000000"/>
                </a:solidFill>
                <a:latin typeface="Poppins"/>
              </a:rPr>
              <a:t>VinFast is using the comprehensive offerings from Siemens that combines Product Lifecycle Management (PLM) software such as the industry-leading Tecnomatix portfolio with Manufacturing Operations Management (MOM), through the new harmonized, holistic portfolio Siemens Opcenter, to realize lean manufacturing across all phases, and with Totally Integrated Automation for all automation, including robots, conveyors, presses and milling machines. </a:t>
            </a:r>
          </a:p>
          <a:p>
            <a:pPr algn="l">
              <a:lnSpc>
                <a:spcPts val="2747"/>
              </a:lnSpc>
            </a:pPr>
            <a:endParaRPr lang="en-US" sz="2562">
              <a:solidFill>
                <a:srgbClr val="000000"/>
              </a:solidFill>
              <a:latin typeface="Poppins"/>
            </a:endParaRPr>
          </a:p>
          <a:p>
            <a:pPr algn="l">
              <a:lnSpc>
                <a:spcPts val="2747"/>
              </a:lnSpc>
              <a:spcBef>
                <a:spcPct val="0"/>
              </a:spcBef>
            </a:pPr>
            <a:endParaRPr lang="en-US" sz="2562">
              <a:solidFill>
                <a:srgbClr val="000000"/>
              </a:solidFill>
              <a:latin typeface="Poppins"/>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615260" y="266985"/>
            <a:ext cx="16644040" cy="761715"/>
          </a:xfrm>
          <a:prstGeom prst="rect">
            <a:avLst/>
          </a:prstGeom>
        </p:spPr>
        <p:txBody>
          <a:bodyPr lIns="0" tIns="0" rIns="0" bIns="0" rtlCol="0" anchor="t">
            <a:spAutoFit/>
          </a:bodyPr>
          <a:lstStyle/>
          <a:p>
            <a:pPr algn="l">
              <a:lnSpc>
                <a:spcPts val="6235"/>
              </a:lnSpc>
              <a:spcBef>
                <a:spcPct val="0"/>
              </a:spcBef>
            </a:pPr>
            <a:r>
              <a:rPr lang="en-US" sz="4453">
                <a:solidFill>
                  <a:srgbClr val="004AAD"/>
                </a:solidFill>
                <a:latin typeface="League Spartan"/>
              </a:rPr>
              <a:t>NISSAN, JAPAN</a:t>
            </a:r>
          </a:p>
        </p:txBody>
      </p:sp>
      <p:sp>
        <p:nvSpPr>
          <p:cNvPr id="3" name="TextBox 3"/>
          <p:cNvSpPr txBox="1"/>
          <p:nvPr/>
        </p:nvSpPr>
        <p:spPr>
          <a:xfrm>
            <a:off x="289490" y="1128273"/>
            <a:ext cx="16891940" cy="8862133"/>
          </a:xfrm>
          <a:prstGeom prst="rect">
            <a:avLst/>
          </a:prstGeom>
        </p:spPr>
        <p:txBody>
          <a:bodyPr lIns="0" tIns="0" rIns="0" bIns="0" rtlCol="0" anchor="t">
            <a:spAutoFit/>
          </a:bodyPr>
          <a:lstStyle/>
          <a:p>
            <a:pPr algn="l">
              <a:lnSpc>
                <a:spcPts val="4351"/>
              </a:lnSpc>
            </a:pPr>
            <a:endParaRPr/>
          </a:p>
          <a:p>
            <a:pPr algn="l">
              <a:lnSpc>
                <a:spcPts val="4351"/>
              </a:lnSpc>
            </a:pPr>
            <a:r>
              <a:rPr lang="en-US" sz="3108">
                <a:solidFill>
                  <a:srgbClr val="000000"/>
                </a:solidFill>
                <a:latin typeface="Poppins"/>
              </a:rPr>
              <a:t>    1) </a:t>
            </a:r>
            <a:r>
              <a:rPr lang="en-US" sz="3108">
                <a:solidFill>
                  <a:srgbClr val="000000"/>
                </a:solidFill>
                <a:latin typeface="Poppins Bold"/>
              </a:rPr>
              <a:t>Digitalization and Automation:</a:t>
            </a:r>
          </a:p>
          <a:p>
            <a:pPr marL="561479" lvl="1" indent="-280740" algn="l">
              <a:lnSpc>
                <a:spcPts val="3640"/>
              </a:lnSpc>
              <a:buFont typeface="Arial"/>
              <a:buChar char="•"/>
            </a:pPr>
            <a:r>
              <a:rPr lang="en-US" sz="2600">
                <a:solidFill>
                  <a:srgbClr val="000000"/>
                </a:solidFill>
                <a:latin typeface="Poppins"/>
              </a:rPr>
              <a:t>Digital Twin Technology: Siemens provides Nissan with digital twin solutions, enabling the creation of virtual replicas of physical assets, processes, and systems. This technology allows Nissan to simulate, predict, and optimize manufacturing processes, leading to improved efficiency and reduced time-to-market for new vehicles.</a:t>
            </a:r>
          </a:p>
          <a:p>
            <a:pPr marL="561479" lvl="1" indent="-280740" algn="l">
              <a:lnSpc>
                <a:spcPts val="3640"/>
              </a:lnSpc>
              <a:buFont typeface="Arial"/>
              <a:buChar char="•"/>
            </a:pPr>
            <a:r>
              <a:rPr lang="en-US" sz="2600">
                <a:solidFill>
                  <a:srgbClr val="000000"/>
                </a:solidFill>
                <a:latin typeface="Poppins"/>
              </a:rPr>
              <a:t>Manufacturing Execution Systems (MES): Siemens' MES solutions help Nissan streamline and monitor production processes in real-time. This integration facilitates better coordination and control over manufacturing operations, enhancing productivity and quality.</a:t>
            </a:r>
          </a:p>
          <a:p>
            <a:pPr algn="l">
              <a:lnSpc>
                <a:spcPts val="3640"/>
              </a:lnSpc>
            </a:pPr>
            <a:endParaRPr lang="en-US" sz="2600">
              <a:solidFill>
                <a:srgbClr val="000000"/>
              </a:solidFill>
              <a:latin typeface="Poppins"/>
            </a:endParaRPr>
          </a:p>
          <a:p>
            <a:pPr algn="l">
              <a:lnSpc>
                <a:spcPts val="4067"/>
              </a:lnSpc>
            </a:pPr>
            <a:r>
              <a:rPr lang="en-US" sz="2905">
                <a:solidFill>
                  <a:srgbClr val="000000"/>
                </a:solidFill>
                <a:latin typeface="Poppins"/>
              </a:rPr>
              <a:t>    2) </a:t>
            </a:r>
            <a:r>
              <a:rPr lang="en-US" sz="2905">
                <a:solidFill>
                  <a:srgbClr val="000000"/>
                </a:solidFill>
                <a:latin typeface="Poppins Bold"/>
              </a:rPr>
              <a:t>Industry 4.0 and Smart Manufacturing:</a:t>
            </a:r>
          </a:p>
          <a:p>
            <a:pPr marL="561479" lvl="1" indent="-280740" algn="l">
              <a:lnSpc>
                <a:spcPts val="3640"/>
              </a:lnSpc>
              <a:buFont typeface="Arial"/>
              <a:buChar char="•"/>
            </a:pPr>
            <a:r>
              <a:rPr lang="en-US" sz="2600">
                <a:solidFill>
                  <a:srgbClr val="000000"/>
                </a:solidFill>
                <a:latin typeface="Poppins"/>
              </a:rPr>
              <a:t>Smart Factory Initiatives: The collaboration promotes the implementation of Industry 4.0 principles within Nissan’s manufacturing plants. Siemens' expertise in industrial automation and smart manufacturing enables Nissan to create more flexible and efficient production lines, capable of adapting to changes in demand and production requirements.</a:t>
            </a:r>
          </a:p>
          <a:p>
            <a:pPr marL="561479" lvl="1" indent="-280740" algn="l">
              <a:lnSpc>
                <a:spcPts val="3640"/>
              </a:lnSpc>
              <a:buFont typeface="Arial"/>
              <a:buChar char="•"/>
            </a:pPr>
            <a:r>
              <a:rPr lang="en-US" sz="2600">
                <a:solidFill>
                  <a:srgbClr val="000000"/>
                </a:solidFill>
                <a:latin typeface="Poppins"/>
              </a:rPr>
              <a:t>IoT and Connectivity: Siemens’ IoT solutions connect machines, systems, and data across Nissan’s production facilities, providing valuable insights and enabling predictive maintenance. This connectivity helps Nissan minimize downtime and optimize resource utilization.</a:t>
            </a:r>
          </a:p>
          <a:p>
            <a:pPr algn="l">
              <a:lnSpc>
                <a:spcPts val="3214"/>
              </a:lnSpc>
              <a:spcBef>
                <a:spcPct val="0"/>
              </a:spcBef>
            </a:pPr>
            <a:endParaRPr lang="en-US" sz="2600">
              <a:solidFill>
                <a:srgbClr val="000000"/>
              </a:solidFill>
              <a:latin typeface="Poppins"/>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615260" y="604980"/>
            <a:ext cx="16644040" cy="761715"/>
          </a:xfrm>
          <a:prstGeom prst="rect">
            <a:avLst/>
          </a:prstGeom>
        </p:spPr>
        <p:txBody>
          <a:bodyPr lIns="0" tIns="0" rIns="0" bIns="0" rtlCol="0" anchor="t">
            <a:spAutoFit/>
          </a:bodyPr>
          <a:lstStyle/>
          <a:p>
            <a:pPr algn="l">
              <a:lnSpc>
                <a:spcPts val="6235"/>
              </a:lnSpc>
              <a:spcBef>
                <a:spcPct val="0"/>
              </a:spcBef>
            </a:pPr>
            <a:r>
              <a:rPr lang="en-US" sz="4453">
                <a:solidFill>
                  <a:srgbClr val="004AAD"/>
                </a:solidFill>
                <a:latin typeface="League Spartan"/>
              </a:rPr>
              <a:t>NISSAN, JAPAN</a:t>
            </a:r>
          </a:p>
        </p:txBody>
      </p:sp>
      <p:sp>
        <p:nvSpPr>
          <p:cNvPr id="3" name="TextBox 3"/>
          <p:cNvSpPr txBox="1"/>
          <p:nvPr/>
        </p:nvSpPr>
        <p:spPr>
          <a:xfrm>
            <a:off x="289490" y="2074214"/>
            <a:ext cx="17998510" cy="6334780"/>
          </a:xfrm>
          <a:prstGeom prst="rect">
            <a:avLst/>
          </a:prstGeom>
        </p:spPr>
        <p:txBody>
          <a:bodyPr lIns="0" tIns="0" rIns="0" bIns="0" rtlCol="0" anchor="t">
            <a:spAutoFit/>
          </a:bodyPr>
          <a:lstStyle/>
          <a:p>
            <a:pPr algn="l">
              <a:lnSpc>
                <a:spcPts val="4636"/>
              </a:lnSpc>
            </a:pPr>
            <a:r>
              <a:rPr lang="en-US" sz="3311">
                <a:solidFill>
                  <a:srgbClr val="000000"/>
                </a:solidFill>
                <a:latin typeface="Poppins"/>
              </a:rPr>
              <a:t>.3) </a:t>
            </a:r>
            <a:r>
              <a:rPr lang="en-US" sz="3311">
                <a:solidFill>
                  <a:srgbClr val="000000"/>
                </a:solidFill>
                <a:latin typeface="Poppins Bold"/>
              </a:rPr>
              <a:t>Sustainability and Energy Efficiency:</a:t>
            </a:r>
          </a:p>
          <a:p>
            <a:pPr marL="574230" lvl="1" indent="-287115" algn="l">
              <a:lnSpc>
                <a:spcPts val="3723"/>
              </a:lnSpc>
              <a:buFont typeface="Arial"/>
              <a:buChar char="•"/>
            </a:pPr>
            <a:r>
              <a:rPr lang="en-US" sz="2659">
                <a:solidFill>
                  <a:srgbClr val="000000"/>
                </a:solidFill>
                <a:latin typeface="Poppins"/>
              </a:rPr>
              <a:t>Energy Management Solutions: Siemens supports Nissan in implementing energy-efficient practices and technologies within their manufacturing processes. This includes optimizing energy consumption and integrating renewable energy sources to reduce the overall environmental impact of vehicle production.</a:t>
            </a:r>
          </a:p>
          <a:p>
            <a:pPr algn="l">
              <a:lnSpc>
                <a:spcPts val="3723"/>
              </a:lnSpc>
            </a:pPr>
            <a:endParaRPr lang="en-US" sz="2659">
              <a:solidFill>
                <a:srgbClr val="000000"/>
              </a:solidFill>
              <a:latin typeface="Poppins"/>
            </a:endParaRPr>
          </a:p>
          <a:p>
            <a:pPr algn="l">
              <a:lnSpc>
                <a:spcPts val="3723"/>
              </a:lnSpc>
            </a:pPr>
            <a:endParaRPr lang="en-US" sz="2659">
              <a:solidFill>
                <a:srgbClr val="000000"/>
              </a:solidFill>
              <a:latin typeface="Poppins"/>
            </a:endParaRPr>
          </a:p>
          <a:p>
            <a:pPr algn="l">
              <a:lnSpc>
                <a:spcPts val="4320"/>
              </a:lnSpc>
            </a:pPr>
            <a:r>
              <a:rPr lang="en-US" sz="3085">
                <a:solidFill>
                  <a:srgbClr val="000000"/>
                </a:solidFill>
                <a:latin typeface="Poppins"/>
              </a:rPr>
              <a:t> 4) </a:t>
            </a:r>
            <a:r>
              <a:rPr lang="en-US" sz="3085">
                <a:solidFill>
                  <a:srgbClr val="000000"/>
                </a:solidFill>
                <a:latin typeface="Poppins Bold"/>
              </a:rPr>
              <a:t>Training and Development:</a:t>
            </a:r>
          </a:p>
          <a:p>
            <a:pPr marL="597233" lvl="1" indent="-298617" algn="l">
              <a:lnSpc>
                <a:spcPts val="3872"/>
              </a:lnSpc>
              <a:buFont typeface="Arial"/>
              <a:buChar char="•"/>
            </a:pPr>
            <a:r>
              <a:rPr lang="en-US" sz="2766">
                <a:solidFill>
                  <a:srgbClr val="000000"/>
                </a:solidFill>
                <a:latin typeface="Poppins"/>
              </a:rPr>
              <a:t>Skill Enhancement Programs: Siemens collaborates with Nissan to provide training and development programs for their workforce. These programs focus on upskilling employees in the latest digital and automation technologies, ensuring that they are well-equipped to handle advanced manufacturing systems.</a:t>
            </a:r>
          </a:p>
          <a:p>
            <a:pPr algn="l">
              <a:lnSpc>
                <a:spcPts val="3425"/>
              </a:lnSpc>
              <a:spcBef>
                <a:spcPct val="0"/>
              </a:spcBef>
            </a:pPr>
            <a:endParaRPr lang="en-US" sz="2766">
              <a:solidFill>
                <a:srgbClr val="000000"/>
              </a:solidFill>
              <a:latin typeface="Poppins"/>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228600" y="800100"/>
            <a:ext cx="17602200" cy="8819979"/>
          </a:xfrm>
          <a:prstGeom prst="rect">
            <a:avLst/>
          </a:prstGeom>
        </p:spPr>
        <p:txBody>
          <a:bodyPr wrap="square" lIns="0" tIns="0" rIns="0" bIns="0" rtlCol="0" anchor="t">
            <a:spAutoFit/>
          </a:bodyPr>
          <a:lstStyle/>
          <a:p>
            <a:pPr algn="l">
              <a:lnSpc>
                <a:spcPts val="4636"/>
              </a:lnSpc>
            </a:pPr>
            <a:r>
              <a:rPr lang="en-US" sz="3311" dirty="0">
                <a:solidFill>
                  <a:srgbClr val="000000"/>
                </a:solidFill>
                <a:latin typeface="Poppins"/>
              </a:rPr>
              <a:t>These solutions can be implemented across various strategic locations in the fields of automotive manufacturing.</a:t>
            </a:r>
          </a:p>
          <a:p>
            <a:pPr algn="l">
              <a:lnSpc>
                <a:spcPts val="4636"/>
              </a:lnSpc>
            </a:pPr>
            <a:endParaRPr lang="en-US" sz="3311" dirty="0">
              <a:solidFill>
                <a:srgbClr val="000000"/>
              </a:solidFill>
              <a:latin typeface="Poppins"/>
            </a:endParaRPr>
          </a:p>
          <a:p>
            <a:pPr algn="l">
              <a:lnSpc>
                <a:spcPts val="4636"/>
              </a:lnSpc>
            </a:pPr>
            <a:r>
              <a:rPr lang="en-US" sz="3311" dirty="0">
                <a:solidFill>
                  <a:srgbClr val="000000"/>
                </a:solidFill>
                <a:latin typeface="Poppins"/>
              </a:rPr>
              <a:t>1) Detroit, USA: As the historic hub of the automotive industry in the U.S., Detroit hosts major car manufacturers and their supply chains. Implementing Siemens' digital twin technology and advanced automation solutions can help these manufacturers enhance production efficiency and maintain competitiveness in a highly dynamic market.</a:t>
            </a:r>
          </a:p>
          <a:p>
            <a:pPr algn="l">
              <a:lnSpc>
                <a:spcPts val="4636"/>
              </a:lnSpc>
            </a:pPr>
            <a:endParaRPr lang="en-US" sz="3311" dirty="0">
              <a:solidFill>
                <a:srgbClr val="000000"/>
              </a:solidFill>
              <a:latin typeface="Poppins"/>
            </a:endParaRPr>
          </a:p>
          <a:p>
            <a:pPr algn="l">
              <a:lnSpc>
                <a:spcPts val="4636"/>
              </a:lnSpc>
            </a:pPr>
            <a:r>
              <a:rPr lang="en-US" sz="3311" dirty="0">
                <a:solidFill>
                  <a:srgbClr val="000000"/>
                </a:solidFill>
                <a:latin typeface="Poppins"/>
              </a:rPr>
              <a:t>2) Stuttgart, Germany: Home to several leading automotive companies like Mercedes-Benz and Porsche, Stuttgart is an ideal location for deploying Siemens' manufacturing execution systems and smart factory initiatives. These solutions can support high-quality production and innovation in luxury and performance vehicle manufacturing</a:t>
            </a:r>
          </a:p>
          <a:p>
            <a:pPr algn="l">
              <a:lnSpc>
                <a:spcPts val="4636"/>
              </a:lnSpc>
              <a:spcBef>
                <a:spcPct val="0"/>
              </a:spcBef>
            </a:pPr>
            <a:endParaRPr lang="en-US" sz="3311" dirty="0">
              <a:solidFill>
                <a:srgbClr val="000000"/>
              </a:solidFill>
              <a:latin typeface="Poppins"/>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666" b="-16666"/>
            </a:stretch>
          </a:blipFill>
        </p:spPr>
      </p:sp>
      <p:sp>
        <p:nvSpPr>
          <p:cNvPr id="3" name="TextBox 3"/>
          <p:cNvSpPr txBox="1"/>
          <p:nvPr/>
        </p:nvSpPr>
        <p:spPr>
          <a:xfrm>
            <a:off x="286854" y="4327668"/>
            <a:ext cx="17651197" cy="1309216"/>
          </a:xfrm>
          <a:prstGeom prst="rect">
            <a:avLst/>
          </a:prstGeom>
        </p:spPr>
        <p:txBody>
          <a:bodyPr lIns="0" tIns="0" rIns="0" bIns="0" rtlCol="0" anchor="t">
            <a:spAutoFit/>
          </a:bodyPr>
          <a:lstStyle/>
          <a:p>
            <a:pPr algn="ctr">
              <a:lnSpc>
                <a:spcPts val="10761"/>
              </a:lnSpc>
              <a:spcBef>
                <a:spcPct val="0"/>
              </a:spcBef>
            </a:pPr>
            <a:r>
              <a:rPr lang="en-US" sz="7686">
                <a:solidFill>
                  <a:srgbClr val="004AAD"/>
                </a:solidFill>
                <a:latin typeface="League Spartan"/>
              </a:rPr>
              <a:t>BATTERY  MANUFACTURING</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3255272" y="-896443"/>
            <a:ext cx="1378419" cy="12079887"/>
            <a:chOff x="0" y="0"/>
            <a:chExt cx="363040" cy="3181534"/>
          </a:xfrm>
        </p:grpSpPr>
        <p:sp>
          <p:nvSpPr>
            <p:cNvPr id="3" name="Freeform 3"/>
            <p:cNvSpPr/>
            <p:nvPr/>
          </p:nvSpPr>
          <p:spPr>
            <a:xfrm>
              <a:off x="0" y="0"/>
              <a:ext cx="363040" cy="3181534"/>
            </a:xfrm>
            <a:custGeom>
              <a:avLst/>
              <a:gdLst/>
              <a:ahLst/>
              <a:cxnLst/>
              <a:rect l="l" t="t" r="r" b="b"/>
              <a:pathLst>
                <a:path w="363040" h="3181534">
                  <a:moveTo>
                    <a:pt x="181520" y="0"/>
                  </a:moveTo>
                  <a:lnTo>
                    <a:pt x="181520" y="0"/>
                  </a:lnTo>
                  <a:cubicBezTo>
                    <a:pt x="281771" y="0"/>
                    <a:pt x="363040" y="81269"/>
                    <a:pt x="363040" y="181520"/>
                  </a:cubicBezTo>
                  <a:lnTo>
                    <a:pt x="363040" y="3000014"/>
                  </a:lnTo>
                  <a:cubicBezTo>
                    <a:pt x="363040" y="3100265"/>
                    <a:pt x="281771" y="3181534"/>
                    <a:pt x="181520" y="3181534"/>
                  </a:cubicBezTo>
                  <a:lnTo>
                    <a:pt x="181520" y="3181534"/>
                  </a:lnTo>
                  <a:cubicBezTo>
                    <a:pt x="81269" y="3181534"/>
                    <a:pt x="0" y="3100265"/>
                    <a:pt x="0" y="3000014"/>
                  </a:cubicBezTo>
                  <a:lnTo>
                    <a:pt x="0" y="181520"/>
                  </a:lnTo>
                  <a:cubicBezTo>
                    <a:pt x="0" y="81269"/>
                    <a:pt x="81269" y="0"/>
                    <a:pt x="181520" y="0"/>
                  </a:cubicBezTo>
                  <a:close/>
                </a:path>
              </a:pathLst>
            </a:custGeom>
            <a:gradFill rotWithShape="1">
              <a:gsLst>
                <a:gs pos="0">
                  <a:srgbClr val="000000">
                    <a:alpha val="100000"/>
                  </a:srgbClr>
                </a:gs>
                <a:gs pos="100000">
                  <a:srgbClr val="3533CD">
                    <a:alpha val="100000"/>
                  </a:srgbClr>
                </a:gs>
              </a:gsLst>
              <a:lin ang="0"/>
            </a:gradFill>
          </p:spPr>
        </p:sp>
        <p:sp>
          <p:nvSpPr>
            <p:cNvPr id="4" name="TextBox 4"/>
            <p:cNvSpPr txBox="1"/>
            <p:nvPr/>
          </p:nvSpPr>
          <p:spPr>
            <a:xfrm>
              <a:off x="0" y="-47625"/>
              <a:ext cx="363040" cy="3229159"/>
            </a:xfrm>
            <a:prstGeom prst="rect">
              <a:avLst/>
            </a:prstGeom>
          </p:spPr>
          <p:txBody>
            <a:bodyPr lIns="50800" tIns="50800" rIns="50800" bIns="50800" rtlCol="0" anchor="ctr"/>
            <a:lstStyle/>
            <a:p>
              <a:pPr algn="ctr">
                <a:lnSpc>
                  <a:spcPts val="2659"/>
                </a:lnSpc>
              </a:pPr>
              <a:endParaRPr/>
            </a:p>
          </p:txBody>
        </p:sp>
      </p:grpSp>
      <p:grpSp>
        <p:nvGrpSpPr>
          <p:cNvPr id="5" name="Group 5"/>
          <p:cNvGrpSpPr>
            <a:grpSpLocks noChangeAspect="1"/>
          </p:cNvGrpSpPr>
          <p:nvPr/>
        </p:nvGrpSpPr>
        <p:grpSpPr>
          <a:xfrm>
            <a:off x="13331169" y="5040823"/>
            <a:ext cx="4182953" cy="4320154"/>
            <a:chOff x="0" y="0"/>
            <a:chExt cx="6350000" cy="6558280"/>
          </a:xfrm>
        </p:grpSpPr>
        <p:sp>
          <p:nvSpPr>
            <p:cNvPr id="6" name="Freeform 6"/>
            <p:cNvSpPr/>
            <p:nvPr/>
          </p:nvSpPr>
          <p:spPr>
            <a:xfrm>
              <a:off x="74930" y="74930"/>
              <a:ext cx="6200140" cy="6408420"/>
            </a:xfrm>
            <a:custGeom>
              <a:avLst/>
              <a:gdLst/>
              <a:ahLst/>
              <a:cxnLst/>
              <a:rect l="l" t="t" r="r" b="b"/>
              <a:pathLst>
                <a:path w="6200140" h="6408420">
                  <a:moveTo>
                    <a:pt x="6200140" y="5351780"/>
                  </a:moveTo>
                  <a:cubicBezTo>
                    <a:pt x="6200140" y="5935980"/>
                    <a:pt x="5726430" y="6408420"/>
                    <a:pt x="5143500" y="6408420"/>
                  </a:cubicBezTo>
                  <a:lnTo>
                    <a:pt x="1056640" y="6408420"/>
                  </a:lnTo>
                  <a:cubicBezTo>
                    <a:pt x="472440" y="6408420"/>
                    <a:pt x="0" y="5934710"/>
                    <a:pt x="0" y="5351780"/>
                  </a:cubicBezTo>
                  <a:lnTo>
                    <a:pt x="0" y="1056640"/>
                  </a:lnTo>
                  <a:cubicBezTo>
                    <a:pt x="0" y="472440"/>
                    <a:pt x="473710" y="0"/>
                    <a:pt x="1056640" y="0"/>
                  </a:cubicBezTo>
                  <a:lnTo>
                    <a:pt x="5143500" y="0"/>
                  </a:lnTo>
                  <a:cubicBezTo>
                    <a:pt x="5727700" y="0"/>
                    <a:pt x="6200140" y="473710"/>
                    <a:pt x="6200140" y="1056640"/>
                  </a:cubicBezTo>
                  <a:lnTo>
                    <a:pt x="6200140" y="5351780"/>
                  </a:lnTo>
                  <a:close/>
                </a:path>
              </a:pathLst>
            </a:custGeom>
            <a:blipFill>
              <a:blip r:embed="rId2"/>
              <a:stretch>
                <a:fillRect l="-27495" r="-27495"/>
              </a:stretch>
            </a:blipFill>
          </p:spPr>
        </p:sp>
        <p:sp>
          <p:nvSpPr>
            <p:cNvPr id="7" name="Freeform 7"/>
            <p:cNvSpPr/>
            <p:nvPr/>
          </p:nvSpPr>
          <p:spPr>
            <a:xfrm>
              <a:off x="0" y="0"/>
              <a:ext cx="6350000" cy="6558280"/>
            </a:xfrm>
            <a:custGeom>
              <a:avLst/>
              <a:gdLst/>
              <a:ahLst/>
              <a:cxnLst/>
              <a:rect l="l" t="t" r="r" b="b"/>
              <a:pathLst>
                <a:path w="6350000" h="6558280">
                  <a:moveTo>
                    <a:pt x="5218430" y="6558280"/>
                  </a:moveTo>
                  <a:lnTo>
                    <a:pt x="1131570" y="6558280"/>
                  </a:lnTo>
                  <a:cubicBezTo>
                    <a:pt x="508000" y="6558280"/>
                    <a:pt x="0" y="6050280"/>
                    <a:pt x="0" y="5426710"/>
                  </a:cubicBezTo>
                  <a:lnTo>
                    <a:pt x="0" y="1131570"/>
                  </a:lnTo>
                  <a:cubicBezTo>
                    <a:pt x="0" y="508000"/>
                    <a:pt x="508000" y="0"/>
                    <a:pt x="1131570" y="0"/>
                  </a:cubicBezTo>
                  <a:lnTo>
                    <a:pt x="5218430" y="0"/>
                  </a:lnTo>
                  <a:cubicBezTo>
                    <a:pt x="5842000" y="0"/>
                    <a:pt x="6350000" y="508000"/>
                    <a:pt x="6350000" y="1131570"/>
                  </a:cubicBezTo>
                  <a:lnTo>
                    <a:pt x="6350000" y="5425440"/>
                  </a:lnTo>
                  <a:cubicBezTo>
                    <a:pt x="6350000" y="6050280"/>
                    <a:pt x="5842000" y="6558280"/>
                    <a:pt x="5218430" y="6558280"/>
                  </a:cubicBezTo>
                  <a:close/>
                  <a:moveTo>
                    <a:pt x="1131570" y="149860"/>
                  </a:moveTo>
                  <a:cubicBezTo>
                    <a:pt x="590550" y="149860"/>
                    <a:pt x="149860" y="590550"/>
                    <a:pt x="149860" y="1131570"/>
                  </a:cubicBezTo>
                  <a:lnTo>
                    <a:pt x="149860" y="5425440"/>
                  </a:lnTo>
                  <a:cubicBezTo>
                    <a:pt x="149860" y="5966460"/>
                    <a:pt x="590550" y="6407150"/>
                    <a:pt x="1131570" y="6407150"/>
                  </a:cubicBezTo>
                  <a:lnTo>
                    <a:pt x="5218430" y="6407150"/>
                  </a:lnTo>
                  <a:cubicBezTo>
                    <a:pt x="5759450" y="6407150"/>
                    <a:pt x="6200140" y="5966460"/>
                    <a:pt x="6200140" y="5425440"/>
                  </a:cubicBezTo>
                  <a:lnTo>
                    <a:pt x="6200140" y="1131570"/>
                  </a:lnTo>
                  <a:cubicBezTo>
                    <a:pt x="6200140" y="590550"/>
                    <a:pt x="5759450" y="149860"/>
                    <a:pt x="5218430" y="149860"/>
                  </a:cubicBezTo>
                  <a:lnTo>
                    <a:pt x="1131570" y="149860"/>
                  </a:lnTo>
                  <a:close/>
                </a:path>
              </a:pathLst>
            </a:custGeom>
            <a:solidFill>
              <a:srgbClr val="574874"/>
            </a:solidFill>
          </p:spPr>
        </p:sp>
      </p:grpSp>
      <p:grpSp>
        <p:nvGrpSpPr>
          <p:cNvPr id="8" name="Group 8"/>
          <p:cNvGrpSpPr>
            <a:grpSpLocks noChangeAspect="1"/>
          </p:cNvGrpSpPr>
          <p:nvPr/>
        </p:nvGrpSpPr>
        <p:grpSpPr>
          <a:xfrm>
            <a:off x="9911256" y="720668"/>
            <a:ext cx="4182953" cy="4320154"/>
            <a:chOff x="0" y="0"/>
            <a:chExt cx="6350000" cy="6558280"/>
          </a:xfrm>
        </p:grpSpPr>
        <p:sp>
          <p:nvSpPr>
            <p:cNvPr id="9" name="Freeform 9"/>
            <p:cNvSpPr/>
            <p:nvPr/>
          </p:nvSpPr>
          <p:spPr>
            <a:xfrm>
              <a:off x="74930" y="74930"/>
              <a:ext cx="6200140" cy="6408420"/>
            </a:xfrm>
            <a:custGeom>
              <a:avLst/>
              <a:gdLst/>
              <a:ahLst/>
              <a:cxnLst/>
              <a:rect l="l" t="t" r="r" b="b"/>
              <a:pathLst>
                <a:path w="6200140" h="6408420">
                  <a:moveTo>
                    <a:pt x="6200140" y="5351780"/>
                  </a:moveTo>
                  <a:cubicBezTo>
                    <a:pt x="6200140" y="5935980"/>
                    <a:pt x="5726430" y="6408420"/>
                    <a:pt x="5143500" y="6408420"/>
                  </a:cubicBezTo>
                  <a:lnTo>
                    <a:pt x="1056640" y="6408420"/>
                  </a:lnTo>
                  <a:cubicBezTo>
                    <a:pt x="472440" y="6408420"/>
                    <a:pt x="0" y="5934710"/>
                    <a:pt x="0" y="5351780"/>
                  </a:cubicBezTo>
                  <a:lnTo>
                    <a:pt x="0" y="1056640"/>
                  </a:lnTo>
                  <a:cubicBezTo>
                    <a:pt x="0" y="472440"/>
                    <a:pt x="473710" y="0"/>
                    <a:pt x="1056640" y="0"/>
                  </a:cubicBezTo>
                  <a:lnTo>
                    <a:pt x="5143500" y="0"/>
                  </a:lnTo>
                  <a:cubicBezTo>
                    <a:pt x="5727700" y="0"/>
                    <a:pt x="6200140" y="473710"/>
                    <a:pt x="6200140" y="1056640"/>
                  </a:cubicBezTo>
                  <a:lnTo>
                    <a:pt x="6200140" y="5351780"/>
                  </a:lnTo>
                  <a:close/>
                </a:path>
              </a:pathLst>
            </a:custGeom>
            <a:blipFill>
              <a:blip r:embed="rId3"/>
              <a:stretch>
                <a:fillRect l="-41874" r="-41874"/>
              </a:stretch>
            </a:blipFill>
          </p:spPr>
        </p:sp>
        <p:sp>
          <p:nvSpPr>
            <p:cNvPr id="10" name="Freeform 10"/>
            <p:cNvSpPr/>
            <p:nvPr/>
          </p:nvSpPr>
          <p:spPr>
            <a:xfrm>
              <a:off x="0" y="0"/>
              <a:ext cx="6350000" cy="6558280"/>
            </a:xfrm>
            <a:custGeom>
              <a:avLst/>
              <a:gdLst/>
              <a:ahLst/>
              <a:cxnLst/>
              <a:rect l="l" t="t" r="r" b="b"/>
              <a:pathLst>
                <a:path w="6350000" h="6558280">
                  <a:moveTo>
                    <a:pt x="5218430" y="6558280"/>
                  </a:moveTo>
                  <a:lnTo>
                    <a:pt x="1131570" y="6558280"/>
                  </a:lnTo>
                  <a:cubicBezTo>
                    <a:pt x="508000" y="6558280"/>
                    <a:pt x="0" y="6050280"/>
                    <a:pt x="0" y="5426710"/>
                  </a:cubicBezTo>
                  <a:lnTo>
                    <a:pt x="0" y="1131570"/>
                  </a:lnTo>
                  <a:cubicBezTo>
                    <a:pt x="0" y="508000"/>
                    <a:pt x="508000" y="0"/>
                    <a:pt x="1131570" y="0"/>
                  </a:cubicBezTo>
                  <a:lnTo>
                    <a:pt x="5218430" y="0"/>
                  </a:lnTo>
                  <a:cubicBezTo>
                    <a:pt x="5842000" y="0"/>
                    <a:pt x="6350000" y="508000"/>
                    <a:pt x="6350000" y="1131570"/>
                  </a:cubicBezTo>
                  <a:lnTo>
                    <a:pt x="6350000" y="5425440"/>
                  </a:lnTo>
                  <a:cubicBezTo>
                    <a:pt x="6350000" y="6050280"/>
                    <a:pt x="5842000" y="6558280"/>
                    <a:pt x="5218430" y="6558280"/>
                  </a:cubicBezTo>
                  <a:close/>
                  <a:moveTo>
                    <a:pt x="1131570" y="149860"/>
                  </a:moveTo>
                  <a:cubicBezTo>
                    <a:pt x="590550" y="149860"/>
                    <a:pt x="149860" y="590550"/>
                    <a:pt x="149860" y="1131570"/>
                  </a:cubicBezTo>
                  <a:lnTo>
                    <a:pt x="149860" y="5425440"/>
                  </a:lnTo>
                  <a:cubicBezTo>
                    <a:pt x="149860" y="5966460"/>
                    <a:pt x="590550" y="6407150"/>
                    <a:pt x="1131570" y="6407150"/>
                  </a:cubicBezTo>
                  <a:lnTo>
                    <a:pt x="5218430" y="6407150"/>
                  </a:lnTo>
                  <a:cubicBezTo>
                    <a:pt x="5759450" y="6407150"/>
                    <a:pt x="6200140" y="5966460"/>
                    <a:pt x="6200140" y="5425440"/>
                  </a:cubicBezTo>
                  <a:lnTo>
                    <a:pt x="6200140" y="1131570"/>
                  </a:lnTo>
                  <a:cubicBezTo>
                    <a:pt x="6200140" y="590550"/>
                    <a:pt x="5759450" y="149860"/>
                    <a:pt x="5218430" y="149860"/>
                  </a:cubicBezTo>
                  <a:lnTo>
                    <a:pt x="1131570" y="149860"/>
                  </a:lnTo>
                  <a:close/>
                </a:path>
              </a:pathLst>
            </a:custGeom>
            <a:solidFill>
              <a:srgbClr val="574874"/>
            </a:solidFill>
          </p:spPr>
        </p:sp>
      </p:grpSp>
      <p:grpSp>
        <p:nvGrpSpPr>
          <p:cNvPr id="11" name="Group 11"/>
          <p:cNvGrpSpPr/>
          <p:nvPr/>
        </p:nvGrpSpPr>
        <p:grpSpPr>
          <a:xfrm>
            <a:off x="6505147" y="9258300"/>
            <a:ext cx="3086100" cy="3086100"/>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0000">
                    <a:alpha val="100000"/>
                  </a:srgbClr>
                </a:gs>
                <a:gs pos="100000">
                  <a:srgbClr val="3533CD">
                    <a:alpha val="100000"/>
                  </a:srgbClr>
                </a:gs>
              </a:gsLst>
              <a:lin ang="0"/>
            </a:gradFill>
          </p:spPr>
        </p:sp>
        <p:sp>
          <p:nvSpPr>
            <p:cNvPr id="13" name="TextBox 13"/>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sp>
        <p:nvSpPr>
          <p:cNvPr id="14" name="TextBox 14"/>
          <p:cNvSpPr txBox="1"/>
          <p:nvPr/>
        </p:nvSpPr>
        <p:spPr>
          <a:xfrm>
            <a:off x="413440" y="942975"/>
            <a:ext cx="5849287" cy="761715"/>
          </a:xfrm>
          <a:prstGeom prst="rect">
            <a:avLst/>
          </a:prstGeom>
        </p:spPr>
        <p:txBody>
          <a:bodyPr lIns="0" tIns="0" rIns="0" bIns="0" rtlCol="0" anchor="t">
            <a:spAutoFit/>
          </a:bodyPr>
          <a:lstStyle/>
          <a:p>
            <a:pPr algn="l">
              <a:lnSpc>
                <a:spcPts val="6235"/>
              </a:lnSpc>
              <a:spcBef>
                <a:spcPct val="0"/>
              </a:spcBef>
            </a:pPr>
            <a:r>
              <a:rPr lang="en-US" sz="4453">
                <a:solidFill>
                  <a:srgbClr val="004AAD"/>
                </a:solidFill>
                <a:latin typeface="League Spartan"/>
              </a:rPr>
              <a:t>APPLICATIONS</a:t>
            </a:r>
          </a:p>
        </p:txBody>
      </p:sp>
      <p:sp>
        <p:nvSpPr>
          <p:cNvPr id="15" name="TextBox 15"/>
          <p:cNvSpPr txBox="1"/>
          <p:nvPr/>
        </p:nvSpPr>
        <p:spPr>
          <a:xfrm>
            <a:off x="413440" y="2573311"/>
            <a:ext cx="8980998" cy="6787666"/>
          </a:xfrm>
          <a:prstGeom prst="rect">
            <a:avLst/>
          </a:prstGeom>
        </p:spPr>
        <p:txBody>
          <a:bodyPr lIns="0" tIns="0" rIns="0" bIns="0" rtlCol="0" anchor="t">
            <a:spAutoFit/>
          </a:bodyPr>
          <a:lstStyle/>
          <a:p>
            <a:pPr algn="l">
              <a:lnSpc>
                <a:spcPts val="5976"/>
              </a:lnSpc>
            </a:pPr>
            <a:r>
              <a:rPr lang="en-US" sz="4269">
                <a:solidFill>
                  <a:srgbClr val="000000"/>
                </a:solidFill>
                <a:latin typeface="Poppins"/>
              </a:rPr>
              <a:t>1 . CONSUMER ELECTRONICS</a:t>
            </a:r>
          </a:p>
          <a:p>
            <a:pPr algn="l">
              <a:lnSpc>
                <a:spcPts val="5976"/>
              </a:lnSpc>
            </a:pPr>
            <a:endParaRPr lang="en-US" sz="4269">
              <a:solidFill>
                <a:srgbClr val="000000"/>
              </a:solidFill>
              <a:latin typeface="Poppins"/>
            </a:endParaRPr>
          </a:p>
          <a:p>
            <a:pPr algn="l">
              <a:lnSpc>
                <a:spcPts val="5976"/>
              </a:lnSpc>
            </a:pPr>
            <a:r>
              <a:rPr lang="en-US" sz="4269">
                <a:solidFill>
                  <a:srgbClr val="000000"/>
                </a:solidFill>
                <a:latin typeface="Poppins"/>
              </a:rPr>
              <a:t>2. PORTABLE POWER</a:t>
            </a:r>
          </a:p>
          <a:p>
            <a:pPr algn="l">
              <a:lnSpc>
                <a:spcPts val="5976"/>
              </a:lnSpc>
            </a:pPr>
            <a:endParaRPr lang="en-US" sz="4269">
              <a:solidFill>
                <a:srgbClr val="000000"/>
              </a:solidFill>
              <a:latin typeface="Poppins"/>
            </a:endParaRPr>
          </a:p>
          <a:p>
            <a:pPr algn="l">
              <a:lnSpc>
                <a:spcPts val="5976"/>
              </a:lnSpc>
            </a:pPr>
            <a:r>
              <a:rPr lang="en-US" sz="4269">
                <a:solidFill>
                  <a:srgbClr val="000000"/>
                </a:solidFill>
                <a:latin typeface="Poppins"/>
              </a:rPr>
              <a:t>3. TELECOMMUNICATIONS</a:t>
            </a:r>
          </a:p>
          <a:p>
            <a:pPr algn="l">
              <a:lnSpc>
                <a:spcPts val="5976"/>
              </a:lnSpc>
            </a:pPr>
            <a:endParaRPr lang="en-US" sz="4269">
              <a:solidFill>
                <a:srgbClr val="000000"/>
              </a:solidFill>
              <a:latin typeface="Poppins"/>
            </a:endParaRPr>
          </a:p>
          <a:p>
            <a:pPr algn="l">
              <a:lnSpc>
                <a:spcPts val="5976"/>
              </a:lnSpc>
            </a:pPr>
            <a:r>
              <a:rPr lang="en-US" sz="4269">
                <a:solidFill>
                  <a:srgbClr val="000000"/>
                </a:solidFill>
                <a:latin typeface="Poppins"/>
              </a:rPr>
              <a:t>4. INDUSTRIAL APPLICATIONS</a:t>
            </a:r>
          </a:p>
          <a:p>
            <a:pPr algn="l">
              <a:lnSpc>
                <a:spcPts val="5976"/>
              </a:lnSpc>
            </a:pPr>
            <a:endParaRPr lang="en-US" sz="4269">
              <a:solidFill>
                <a:srgbClr val="000000"/>
              </a:solidFill>
              <a:latin typeface="Poppins"/>
            </a:endParaRPr>
          </a:p>
          <a:p>
            <a:pPr algn="l">
              <a:lnSpc>
                <a:spcPts val="5976"/>
              </a:lnSpc>
              <a:spcBef>
                <a:spcPct val="0"/>
              </a:spcBef>
            </a:pPr>
            <a:r>
              <a:rPr lang="en-US" sz="4269">
                <a:solidFill>
                  <a:srgbClr val="000000"/>
                </a:solidFill>
                <a:latin typeface="Poppins"/>
              </a:rPr>
              <a:t>5. AUTOMOTIVE INDUSTRIES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666" b="-16666"/>
            </a:stretch>
          </a:blipFill>
        </p:spPr>
      </p:sp>
      <p:grpSp>
        <p:nvGrpSpPr>
          <p:cNvPr id="3" name="Group 3"/>
          <p:cNvGrpSpPr/>
          <p:nvPr/>
        </p:nvGrpSpPr>
        <p:grpSpPr>
          <a:xfrm>
            <a:off x="12892925" y="-1194143"/>
            <a:ext cx="14214475" cy="14214475"/>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37373"/>
            </a:solidFill>
          </p:spPr>
        </p:sp>
        <p:sp>
          <p:nvSpPr>
            <p:cNvPr id="5" name="TextBox 5"/>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13347700" y="-1194143"/>
            <a:ext cx="14214475" cy="14214475"/>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AAD"/>
            </a:solidFill>
          </p:spPr>
        </p:sp>
        <p:sp>
          <p:nvSpPr>
            <p:cNvPr id="8" name="TextBox 8"/>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9" name="Group 9"/>
          <p:cNvGrpSpPr>
            <a:grpSpLocks noChangeAspect="1"/>
          </p:cNvGrpSpPr>
          <p:nvPr/>
        </p:nvGrpSpPr>
        <p:grpSpPr>
          <a:xfrm>
            <a:off x="8643924" y="664190"/>
            <a:ext cx="8993753" cy="8958621"/>
            <a:chOff x="0" y="0"/>
            <a:chExt cx="6502400" cy="6477000"/>
          </a:xfrm>
        </p:grpSpPr>
        <p:sp>
          <p:nvSpPr>
            <p:cNvPr id="10" name="Freeform 10"/>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3"/>
              <a:stretch>
                <a:fillRect l="-49507" r="223"/>
              </a:stretch>
            </a:blipFill>
          </p:spPr>
        </p:sp>
        <p:sp>
          <p:nvSpPr>
            <p:cNvPr id="11" name="Freeform 11"/>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FFDE59"/>
            </a:solidFill>
          </p:spPr>
        </p:sp>
      </p:grpSp>
      <p:sp>
        <p:nvSpPr>
          <p:cNvPr id="12" name="TextBox 12"/>
          <p:cNvSpPr txBox="1"/>
          <p:nvPr/>
        </p:nvSpPr>
        <p:spPr>
          <a:xfrm>
            <a:off x="1028700" y="962025"/>
            <a:ext cx="3403612" cy="549007"/>
          </a:xfrm>
          <a:prstGeom prst="rect">
            <a:avLst/>
          </a:prstGeom>
        </p:spPr>
        <p:txBody>
          <a:bodyPr lIns="0" tIns="0" rIns="0" bIns="0" rtlCol="0" anchor="t">
            <a:spAutoFit/>
          </a:bodyPr>
          <a:lstStyle/>
          <a:p>
            <a:pPr algn="l">
              <a:lnSpc>
                <a:spcPts val="4440"/>
              </a:lnSpc>
              <a:spcBef>
                <a:spcPct val="0"/>
              </a:spcBef>
            </a:pPr>
            <a:r>
              <a:rPr lang="en-US" sz="3171">
                <a:solidFill>
                  <a:srgbClr val="000000"/>
                </a:solidFill>
                <a:latin typeface="Lato Bold"/>
              </a:rPr>
              <a:t>ABOUT OF</a:t>
            </a:r>
          </a:p>
        </p:txBody>
      </p:sp>
      <p:sp>
        <p:nvSpPr>
          <p:cNvPr id="13" name="TextBox 13"/>
          <p:cNvSpPr txBox="1"/>
          <p:nvPr/>
        </p:nvSpPr>
        <p:spPr>
          <a:xfrm>
            <a:off x="1028700" y="1537282"/>
            <a:ext cx="5367074" cy="705987"/>
          </a:xfrm>
          <a:prstGeom prst="rect">
            <a:avLst/>
          </a:prstGeom>
        </p:spPr>
        <p:txBody>
          <a:bodyPr lIns="0" tIns="0" rIns="0" bIns="0" rtlCol="0" anchor="t">
            <a:spAutoFit/>
          </a:bodyPr>
          <a:lstStyle/>
          <a:p>
            <a:pPr algn="l">
              <a:lnSpc>
                <a:spcPts val="5721"/>
              </a:lnSpc>
              <a:spcBef>
                <a:spcPct val="0"/>
              </a:spcBef>
            </a:pPr>
            <a:r>
              <a:rPr lang="en-US" sz="4086">
                <a:solidFill>
                  <a:srgbClr val="004AAD"/>
                </a:solidFill>
                <a:latin typeface="League Spartan"/>
              </a:rPr>
              <a:t>OUR COMPANY</a:t>
            </a:r>
          </a:p>
        </p:txBody>
      </p:sp>
      <p:sp>
        <p:nvSpPr>
          <p:cNvPr id="14" name="TextBox 14"/>
          <p:cNvSpPr txBox="1"/>
          <p:nvPr/>
        </p:nvSpPr>
        <p:spPr>
          <a:xfrm>
            <a:off x="473650" y="2953055"/>
            <a:ext cx="7240246" cy="6810631"/>
          </a:xfrm>
          <a:prstGeom prst="rect">
            <a:avLst/>
          </a:prstGeom>
        </p:spPr>
        <p:txBody>
          <a:bodyPr lIns="0" tIns="0" rIns="0" bIns="0" rtlCol="0" anchor="t">
            <a:spAutoFit/>
          </a:bodyPr>
          <a:lstStyle/>
          <a:p>
            <a:pPr algn="l">
              <a:lnSpc>
                <a:spcPts val="4185"/>
              </a:lnSpc>
            </a:pPr>
            <a:r>
              <a:rPr lang="en-US" sz="2989">
                <a:solidFill>
                  <a:srgbClr val="000000"/>
                </a:solidFill>
                <a:latin typeface="Poppins"/>
              </a:rPr>
              <a:t>Siemens Limited is a technology company focused on industry, infrastructure, digital transformation, transport as well as transmission and generation of electrical power. </a:t>
            </a:r>
          </a:p>
          <a:p>
            <a:pPr algn="l">
              <a:lnSpc>
                <a:spcPts val="4185"/>
              </a:lnSpc>
            </a:pPr>
            <a:endParaRPr lang="en-US" sz="2989">
              <a:solidFill>
                <a:srgbClr val="000000"/>
              </a:solidFill>
              <a:latin typeface="Poppins"/>
            </a:endParaRPr>
          </a:p>
          <a:p>
            <a:pPr algn="l">
              <a:lnSpc>
                <a:spcPts val="4185"/>
              </a:lnSpc>
            </a:pPr>
            <a:r>
              <a:rPr lang="en-US" sz="2989">
                <a:solidFill>
                  <a:srgbClr val="000000"/>
                </a:solidFill>
                <a:latin typeface="Poppins"/>
              </a:rPr>
              <a:t>It is the flagship listed company of Siemens AG in India. </a:t>
            </a:r>
          </a:p>
          <a:p>
            <a:pPr algn="l">
              <a:lnSpc>
                <a:spcPts val="4185"/>
              </a:lnSpc>
            </a:pPr>
            <a:endParaRPr lang="en-US" sz="2989">
              <a:solidFill>
                <a:srgbClr val="000000"/>
              </a:solidFill>
              <a:latin typeface="Poppins"/>
            </a:endParaRPr>
          </a:p>
          <a:p>
            <a:pPr algn="l">
              <a:lnSpc>
                <a:spcPts val="4185"/>
              </a:lnSpc>
              <a:spcBef>
                <a:spcPct val="0"/>
              </a:spcBef>
            </a:pPr>
            <a:r>
              <a:rPr lang="en-US" sz="2989">
                <a:solidFill>
                  <a:srgbClr val="000000"/>
                </a:solidFill>
                <a:latin typeface="Poppins"/>
              </a:rPr>
              <a:t>The company’s business structure is well oriented in meeting the needs of the industry in improving efficiency, quality, flexibility and speed.</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381106" y="439440"/>
            <a:ext cx="5849287" cy="761715"/>
          </a:xfrm>
          <a:prstGeom prst="rect">
            <a:avLst/>
          </a:prstGeom>
        </p:spPr>
        <p:txBody>
          <a:bodyPr lIns="0" tIns="0" rIns="0" bIns="0" rtlCol="0" anchor="t">
            <a:spAutoFit/>
          </a:bodyPr>
          <a:lstStyle/>
          <a:p>
            <a:pPr algn="l">
              <a:lnSpc>
                <a:spcPts val="6235"/>
              </a:lnSpc>
              <a:spcBef>
                <a:spcPct val="0"/>
              </a:spcBef>
            </a:pPr>
            <a:r>
              <a:rPr lang="en-US" sz="4453">
                <a:solidFill>
                  <a:srgbClr val="004AAD"/>
                </a:solidFill>
                <a:latin typeface="League Spartan"/>
              </a:rPr>
              <a:t>SOLUTIONS</a:t>
            </a:r>
          </a:p>
        </p:txBody>
      </p:sp>
      <p:sp>
        <p:nvSpPr>
          <p:cNvPr id="3" name="TextBox 3"/>
          <p:cNvSpPr txBox="1"/>
          <p:nvPr/>
        </p:nvSpPr>
        <p:spPr>
          <a:xfrm>
            <a:off x="628891" y="1501688"/>
            <a:ext cx="15415904" cy="8638859"/>
          </a:xfrm>
          <a:prstGeom prst="rect">
            <a:avLst/>
          </a:prstGeom>
        </p:spPr>
        <p:txBody>
          <a:bodyPr lIns="0" tIns="0" rIns="0" bIns="0" rtlCol="0" anchor="t">
            <a:spAutoFit/>
          </a:bodyPr>
          <a:lstStyle/>
          <a:p>
            <a:pPr marL="812313" lvl="1" indent="-406156" algn="l">
              <a:lnSpc>
                <a:spcPts val="5267"/>
              </a:lnSpc>
              <a:buFont typeface="Arial"/>
              <a:buChar char="•"/>
            </a:pPr>
            <a:r>
              <a:rPr lang="en-US" sz="3762">
                <a:solidFill>
                  <a:srgbClr val="000000"/>
                </a:solidFill>
                <a:latin typeface="Garet Bold"/>
              </a:rPr>
              <a:t>DIGITAL TWIN TECHNOLOGY - </a:t>
            </a:r>
            <a:r>
              <a:rPr lang="en-US" sz="3762">
                <a:solidFill>
                  <a:srgbClr val="000000"/>
                </a:solidFill>
                <a:latin typeface="Garet"/>
              </a:rPr>
              <a:t>Siemens uses digital twin technology to create virtual replicas of physical battery manufacturing processes. This allows manufacturers to simulate, analyze, and optimize production lines before implementation, reducing errors and downtime.</a:t>
            </a:r>
          </a:p>
          <a:p>
            <a:pPr algn="l">
              <a:lnSpc>
                <a:spcPts val="5267"/>
              </a:lnSpc>
            </a:pPr>
            <a:endParaRPr lang="en-US" sz="3762">
              <a:solidFill>
                <a:srgbClr val="000000"/>
              </a:solidFill>
              <a:latin typeface="Garet"/>
            </a:endParaRPr>
          </a:p>
          <a:p>
            <a:pPr marL="812313" lvl="1" indent="-406156" algn="l">
              <a:lnSpc>
                <a:spcPts val="5267"/>
              </a:lnSpc>
              <a:buFont typeface="Arial"/>
              <a:buChar char="•"/>
            </a:pPr>
            <a:r>
              <a:rPr lang="en-US" sz="3762">
                <a:solidFill>
                  <a:srgbClr val="000000"/>
                </a:solidFill>
                <a:latin typeface="Garet Bold"/>
              </a:rPr>
              <a:t>PRODUCTION LIFE CYCLE MANAGEMENT (PLM)- </a:t>
            </a:r>
            <a:r>
              <a:rPr lang="en-US" sz="3762">
                <a:solidFill>
                  <a:srgbClr val="000000"/>
                </a:solidFill>
                <a:latin typeface="Garet"/>
              </a:rPr>
              <a:t>Siemens’   PLM software manages the entire lifecycle of battery products from conception through design, manufacturing, service, and disposal. It ensures seamless integration and data flow across different stages of production.</a:t>
            </a:r>
          </a:p>
          <a:p>
            <a:pPr algn="l">
              <a:lnSpc>
                <a:spcPts val="5267"/>
              </a:lnSpc>
            </a:pPr>
            <a:endParaRPr lang="en-US" sz="3762">
              <a:solidFill>
                <a:srgbClr val="000000"/>
              </a:solidFill>
              <a:latin typeface="Garet"/>
            </a:endParaRPr>
          </a:p>
          <a:p>
            <a:pPr algn="l">
              <a:lnSpc>
                <a:spcPts val="5267"/>
              </a:lnSpc>
              <a:spcBef>
                <a:spcPct val="0"/>
              </a:spcBef>
            </a:pPr>
            <a:endParaRPr lang="en-US" sz="3762">
              <a:solidFill>
                <a:srgbClr val="000000"/>
              </a:solidFill>
              <a:latin typeface="Garet"/>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2066913" y="266985"/>
            <a:ext cx="5849287" cy="761715"/>
          </a:xfrm>
          <a:prstGeom prst="rect">
            <a:avLst/>
          </a:prstGeom>
        </p:spPr>
        <p:txBody>
          <a:bodyPr lIns="0" tIns="0" rIns="0" bIns="0" rtlCol="0" anchor="t">
            <a:spAutoFit/>
          </a:bodyPr>
          <a:lstStyle/>
          <a:p>
            <a:pPr algn="l">
              <a:lnSpc>
                <a:spcPts val="6235"/>
              </a:lnSpc>
              <a:spcBef>
                <a:spcPct val="0"/>
              </a:spcBef>
            </a:pPr>
            <a:r>
              <a:rPr lang="en-US" sz="4453">
                <a:solidFill>
                  <a:srgbClr val="004AAD"/>
                </a:solidFill>
                <a:latin typeface="League Spartan"/>
              </a:rPr>
              <a:t>SOLUTIONS</a:t>
            </a:r>
          </a:p>
        </p:txBody>
      </p:sp>
      <p:sp>
        <p:nvSpPr>
          <p:cNvPr id="3" name="TextBox 3"/>
          <p:cNvSpPr txBox="1"/>
          <p:nvPr/>
        </p:nvSpPr>
        <p:spPr>
          <a:xfrm>
            <a:off x="1381106" y="1134480"/>
            <a:ext cx="15415904" cy="10849637"/>
          </a:xfrm>
          <a:prstGeom prst="rect">
            <a:avLst/>
          </a:prstGeom>
        </p:spPr>
        <p:txBody>
          <a:bodyPr lIns="0" tIns="0" rIns="0" bIns="0" rtlCol="0" anchor="t">
            <a:spAutoFit/>
          </a:bodyPr>
          <a:lstStyle/>
          <a:p>
            <a:pPr marL="812313" lvl="1" indent="-406156" algn="l">
              <a:lnSpc>
                <a:spcPts val="5267"/>
              </a:lnSpc>
              <a:buFont typeface="Arial"/>
              <a:buChar char="•"/>
            </a:pPr>
            <a:r>
              <a:rPr lang="en-US" sz="3762" dirty="0">
                <a:solidFill>
                  <a:srgbClr val="000000"/>
                </a:solidFill>
                <a:latin typeface="Garet Bold"/>
              </a:rPr>
              <a:t>MANUFACTURING EXECUTION SYSTEMS (MES) - </a:t>
            </a:r>
            <a:r>
              <a:rPr lang="en-US" sz="3762" dirty="0">
                <a:solidFill>
                  <a:srgbClr val="000000"/>
                </a:solidFill>
                <a:latin typeface="Garet"/>
              </a:rPr>
              <a:t>Siemens’ MES solutions enable real-time monitoring and control of production processes. They help in tracking, documenting, and managing every step of the battery manufacturing process, ensuring compliance with industry standards and improving traceability.</a:t>
            </a:r>
          </a:p>
          <a:p>
            <a:pPr algn="l">
              <a:lnSpc>
                <a:spcPts val="5267"/>
              </a:lnSpc>
            </a:pPr>
            <a:endParaRPr lang="en-US" sz="3762" dirty="0">
              <a:solidFill>
                <a:srgbClr val="000000"/>
              </a:solidFill>
              <a:latin typeface="Garet"/>
            </a:endParaRPr>
          </a:p>
          <a:p>
            <a:pPr marL="812313" lvl="1" indent="-406156" algn="l">
              <a:lnSpc>
                <a:spcPts val="5267"/>
              </a:lnSpc>
              <a:buFont typeface="Arial"/>
              <a:buChar char="•"/>
            </a:pPr>
            <a:r>
              <a:rPr lang="en-US" sz="3762" dirty="0">
                <a:solidFill>
                  <a:srgbClr val="000000"/>
                </a:solidFill>
                <a:latin typeface="Garet Bold"/>
              </a:rPr>
              <a:t>INDUSTRIAL INTERNET OF THING (IIOT) -</a:t>
            </a:r>
            <a:r>
              <a:rPr lang="en-US" sz="3762" dirty="0">
                <a:solidFill>
                  <a:srgbClr val="000000"/>
                </a:solidFill>
                <a:latin typeface="Garet"/>
              </a:rPr>
              <a:t> Siemens leverages </a:t>
            </a:r>
            <a:r>
              <a:rPr lang="en-US" sz="3762" dirty="0" err="1">
                <a:solidFill>
                  <a:srgbClr val="000000"/>
                </a:solidFill>
                <a:latin typeface="Garet"/>
              </a:rPr>
              <a:t>IIoT</a:t>
            </a:r>
            <a:r>
              <a:rPr lang="en-US" sz="3762" dirty="0">
                <a:solidFill>
                  <a:srgbClr val="000000"/>
                </a:solidFill>
                <a:latin typeface="Garet"/>
              </a:rPr>
              <a:t> technologies to connect machines, systems, and sensors across the production line. This connectivity facilitates data collection and analysis, enabling predictive maintenance, reducing downtime, and optimizing operational efficiency.</a:t>
            </a:r>
          </a:p>
          <a:p>
            <a:pPr algn="l">
              <a:lnSpc>
                <a:spcPts val="5267"/>
              </a:lnSpc>
            </a:pPr>
            <a:endParaRPr lang="en-US" sz="3762" dirty="0">
              <a:solidFill>
                <a:srgbClr val="000000"/>
              </a:solidFill>
              <a:latin typeface="Garet"/>
            </a:endParaRPr>
          </a:p>
          <a:p>
            <a:pPr algn="l">
              <a:lnSpc>
                <a:spcPts val="5267"/>
              </a:lnSpc>
            </a:pPr>
            <a:endParaRPr lang="en-US" sz="3762" dirty="0">
              <a:solidFill>
                <a:srgbClr val="000000"/>
              </a:solidFill>
              <a:latin typeface="Garet"/>
            </a:endParaRPr>
          </a:p>
          <a:p>
            <a:pPr algn="l">
              <a:lnSpc>
                <a:spcPts val="5267"/>
              </a:lnSpc>
              <a:spcBef>
                <a:spcPct val="0"/>
              </a:spcBef>
            </a:pPr>
            <a:endParaRPr lang="en-US" sz="3762" dirty="0">
              <a:solidFill>
                <a:srgbClr val="000000"/>
              </a:solidFill>
              <a:latin typeface="Garet"/>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2279750" y="266985"/>
            <a:ext cx="5849287" cy="761715"/>
          </a:xfrm>
          <a:prstGeom prst="rect">
            <a:avLst/>
          </a:prstGeom>
        </p:spPr>
        <p:txBody>
          <a:bodyPr lIns="0" tIns="0" rIns="0" bIns="0" rtlCol="0" anchor="t">
            <a:spAutoFit/>
          </a:bodyPr>
          <a:lstStyle/>
          <a:p>
            <a:pPr algn="l">
              <a:lnSpc>
                <a:spcPts val="6235"/>
              </a:lnSpc>
              <a:spcBef>
                <a:spcPct val="0"/>
              </a:spcBef>
            </a:pPr>
            <a:r>
              <a:rPr lang="en-US" sz="4453">
                <a:solidFill>
                  <a:srgbClr val="004AAD"/>
                </a:solidFill>
                <a:latin typeface="League Spartan"/>
              </a:rPr>
              <a:t>SOLUTIONS</a:t>
            </a:r>
          </a:p>
        </p:txBody>
      </p:sp>
      <p:sp>
        <p:nvSpPr>
          <p:cNvPr id="3" name="TextBox 3"/>
          <p:cNvSpPr txBox="1"/>
          <p:nvPr/>
        </p:nvSpPr>
        <p:spPr>
          <a:xfrm>
            <a:off x="1381106" y="1134480"/>
            <a:ext cx="15415904" cy="5971859"/>
          </a:xfrm>
          <a:prstGeom prst="rect">
            <a:avLst/>
          </a:prstGeom>
        </p:spPr>
        <p:txBody>
          <a:bodyPr lIns="0" tIns="0" rIns="0" bIns="0" rtlCol="0" anchor="t">
            <a:spAutoFit/>
          </a:bodyPr>
          <a:lstStyle/>
          <a:p>
            <a:pPr marL="812313" lvl="1" indent="-406156" algn="l">
              <a:lnSpc>
                <a:spcPts val="5267"/>
              </a:lnSpc>
              <a:buFont typeface="Arial"/>
              <a:buChar char="•"/>
            </a:pPr>
            <a:r>
              <a:rPr lang="en-US" sz="3762">
                <a:solidFill>
                  <a:srgbClr val="000000"/>
                </a:solidFill>
                <a:latin typeface="Garet Bold"/>
              </a:rPr>
              <a:t>IT/OT CONVERGENCE - </a:t>
            </a:r>
            <a:r>
              <a:rPr lang="en-US" sz="3762">
                <a:solidFill>
                  <a:srgbClr val="000000"/>
                </a:solidFill>
                <a:latin typeface="Garet"/>
              </a:rPr>
              <a:t>Siemens bridges the gap between Information Technology (IT) and Operational Technology (OT) by integrating data from production systems (OT) with enterprise systems (IT). This convergence enhances decision-making, improves resource management, and fosters innovation in battery manufacturing.</a:t>
            </a:r>
          </a:p>
          <a:p>
            <a:pPr algn="l">
              <a:lnSpc>
                <a:spcPts val="5267"/>
              </a:lnSpc>
            </a:pPr>
            <a:endParaRPr lang="en-US" sz="3762">
              <a:solidFill>
                <a:srgbClr val="000000"/>
              </a:solidFill>
              <a:latin typeface="Garet"/>
            </a:endParaRPr>
          </a:p>
          <a:p>
            <a:pPr algn="l">
              <a:lnSpc>
                <a:spcPts val="5267"/>
              </a:lnSpc>
            </a:pPr>
            <a:endParaRPr lang="en-US" sz="3762">
              <a:solidFill>
                <a:srgbClr val="000000"/>
              </a:solidFill>
              <a:latin typeface="Garet"/>
            </a:endParaRPr>
          </a:p>
          <a:p>
            <a:pPr algn="l">
              <a:lnSpc>
                <a:spcPts val="5267"/>
              </a:lnSpc>
              <a:spcBef>
                <a:spcPct val="0"/>
              </a:spcBef>
            </a:pPr>
            <a:endParaRPr lang="en-US" sz="3762">
              <a:solidFill>
                <a:srgbClr val="000000"/>
              </a:solidFill>
              <a:latin typeface="Garet"/>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222456" y="676433"/>
            <a:ext cx="11088223" cy="637859"/>
          </a:xfrm>
          <a:prstGeom prst="rect">
            <a:avLst/>
          </a:prstGeom>
        </p:spPr>
        <p:txBody>
          <a:bodyPr lIns="0" tIns="0" rIns="0" bIns="0" rtlCol="0" anchor="t">
            <a:spAutoFit/>
          </a:bodyPr>
          <a:lstStyle/>
          <a:p>
            <a:pPr marL="812313" lvl="1" indent="-406156" algn="l">
              <a:lnSpc>
                <a:spcPts val="5267"/>
              </a:lnSpc>
              <a:spcBef>
                <a:spcPct val="0"/>
              </a:spcBef>
              <a:buAutoNum type="arabicPeriod"/>
            </a:pPr>
            <a:r>
              <a:rPr lang="en-US" sz="3762">
                <a:solidFill>
                  <a:srgbClr val="000000"/>
                </a:solidFill>
                <a:latin typeface="Garet Bold"/>
              </a:rPr>
              <a:t>LITHIUM-ION AND OTHER BATTERIES </a:t>
            </a:r>
          </a:p>
        </p:txBody>
      </p:sp>
      <p:sp>
        <p:nvSpPr>
          <p:cNvPr id="3" name="TextBox 3"/>
          <p:cNvSpPr txBox="1"/>
          <p:nvPr/>
        </p:nvSpPr>
        <p:spPr>
          <a:xfrm>
            <a:off x="411516" y="1824562"/>
            <a:ext cx="13380305" cy="6950251"/>
          </a:xfrm>
          <a:prstGeom prst="rect">
            <a:avLst/>
          </a:prstGeom>
        </p:spPr>
        <p:txBody>
          <a:bodyPr lIns="0" tIns="0" rIns="0" bIns="0" rtlCol="0" anchor="t">
            <a:spAutoFit/>
          </a:bodyPr>
          <a:lstStyle/>
          <a:p>
            <a:pPr algn="l">
              <a:lnSpc>
                <a:spcPts val="5249"/>
              </a:lnSpc>
            </a:pPr>
            <a:r>
              <a:rPr lang="en-US" sz="3162">
                <a:solidFill>
                  <a:srgbClr val="000000"/>
                </a:solidFill>
                <a:latin typeface="Poppins"/>
              </a:rPr>
              <a:t>In the production of lithium-ion batteries, Siemens’ IT/OT convergence is pivotal. By integrating data from various production stages, Siemens ensures that battery manufacturing is more responsive and adaptable to changing demands and conditions.</a:t>
            </a:r>
          </a:p>
          <a:p>
            <a:pPr algn="l">
              <a:lnSpc>
                <a:spcPts val="5249"/>
              </a:lnSpc>
            </a:pPr>
            <a:endParaRPr lang="en-US" sz="3162">
              <a:solidFill>
                <a:srgbClr val="000000"/>
              </a:solidFill>
              <a:latin typeface="Poppins"/>
            </a:endParaRPr>
          </a:p>
          <a:p>
            <a:pPr algn="l">
              <a:lnSpc>
                <a:spcPts val="5249"/>
              </a:lnSpc>
            </a:pPr>
            <a:r>
              <a:rPr lang="en-US" sz="3162">
                <a:solidFill>
                  <a:srgbClr val="000000"/>
                </a:solidFill>
                <a:latin typeface="Poppins"/>
              </a:rPr>
              <a:t>The IT systems handle data management, analytics, and business processes, while the OT systems manage the physical manufacturing operations. </a:t>
            </a:r>
          </a:p>
          <a:p>
            <a:pPr algn="l">
              <a:lnSpc>
                <a:spcPts val="5127"/>
              </a:lnSpc>
            </a:pPr>
            <a:endParaRPr lang="en-US" sz="3162">
              <a:solidFill>
                <a:srgbClr val="000000"/>
              </a:solidFill>
              <a:latin typeface="Poppins"/>
            </a:endParaRPr>
          </a:p>
          <a:p>
            <a:pPr algn="l">
              <a:lnSpc>
                <a:spcPts val="2747"/>
              </a:lnSpc>
              <a:spcBef>
                <a:spcPct val="0"/>
              </a:spcBef>
            </a:pPr>
            <a:endParaRPr lang="en-US" sz="3162">
              <a:solidFill>
                <a:srgbClr val="000000"/>
              </a:solidFill>
              <a:latin typeface="Poppins"/>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269625" y="1707974"/>
            <a:ext cx="13380305" cy="7550326"/>
          </a:xfrm>
          <a:prstGeom prst="rect">
            <a:avLst/>
          </a:prstGeom>
        </p:spPr>
        <p:txBody>
          <a:bodyPr lIns="0" tIns="0" rIns="0" bIns="0" rtlCol="0" anchor="t">
            <a:spAutoFit/>
          </a:bodyPr>
          <a:lstStyle/>
          <a:p>
            <a:pPr algn="l">
              <a:lnSpc>
                <a:spcPts val="5249"/>
              </a:lnSpc>
            </a:pPr>
            <a:r>
              <a:rPr lang="en-US" sz="3162">
                <a:solidFill>
                  <a:srgbClr val="000000"/>
                </a:solidFill>
                <a:latin typeface="Poppins"/>
              </a:rPr>
              <a:t>Smart battery manufacturing by Siemens is characterized by the use of advanced digitalization and automation technologies to create highly efficient, flexible, and sustainable production environments.</a:t>
            </a:r>
          </a:p>
          <a:p>
            <a:pPr algn="l">
              <a:lnSpc>
                <a:spcPts val="5127"/>
              </a:lnSpc>
            </a:pPr>
            <a:endParaRPr lang="en-US" sz="3162">
              <a:solidFill>
                <a:srgbClr val="000000"/>
              </a:solidFill>
              <a:latin typeface="Poppins"/>
            </a:endParaRPr>
          </a:p>
          <a:p>
            <a:pPr algn="l">
              <a:lnSpc>
                <a:spcPts val="5127"/>
              </a:lnSpc>
            </a:pPr>
            <a:r>
              <a:rPr lang="en-US" sz="3662">
                <a:solidFill>
                  <a:srgbClr val="000000"/>
                </a:solidFill>
                <a:latin typeface="Poppins"/>
              </a:rPr>
              <a:t>Siemens integrates AI-driven analytics, machine learning, and edge computing to provide real-time insights and predictive maintenance capabilities. Their solutions enable manufacturers to detect anomalies, predict equipment failures, and optimize production schedules. </a:t>
            </a:r>
          </a:p>
          <a:p>
            <a:pPr algn="l">
              <a:lnSpc>
                <a:spcPts val="2747"/>
              </a:lnSpc>
              <a:spcBef>
                <a:spcPct val="0"/>
              </a:spcBef>
            </a:pPr>
            <a:endParaRPr lang="en-US" sz="3662">
              <a:solidFill>
                <a:srgbClr val="000000"/>
              </a:solidFill>
              <a:latin typeface="Poppins"/>
            </a:endParaRPr>
          </a:p>
        </p:txBody>
      </p:sp>
      <p:sp>
        <p:nvSpPr>
          <p:cNvPr id="3" name="Freeform 3"/>
          <p:cNvSpPr/>
          <p:nvPr/>
        </p:nvSpPr>
        <p:spPr>
          <a:xfrm>
            <a:off x="13320819" y="2898545"/>
            <a:ext cx="4967181" cy="3725386"/>
          </a:xfrm>
          <a:custGeom>
            <a:avLst/>
            <a:gdLst/>
            <a:ahLst/>
            <a:cxnLst/>
            <a:rect l="l" t="t" r="r" b="b"/>
            <a:pathLst>
              <a:path w="4967181" h="3725386">
                <a:moveTo>
                  <a:pt x="0" y="0"/>
                </a:moveTo>
                <a:lnTo>
                  <a:pt x="4967181" y="0"/>
                </a:lnTo>
                <a:lnTo>
                  <a:pt x="4967181" y="3725386"/>
                </a:lnTo>
                <a:lnTo>
                  <a:pt x="0" y="3725386"/>
                </a:lnTo>
                <a:lnTo>
                  <a:pt x="0" y="0"/>
                </a:lnTo>
                <a:close/>
              </a:path>
            </a:pathLst>
          </a:custGeom>
          <a:blipFill>
            <a:blip r:embed="rId2"/>
            <a:stretch>
              <a:fillRect/>
            </a:stretch>
          </a:blipFill>
        </p:spPr>
      </p:sp>
      <p:sp>
        <p:nvSpPr>
          <p:cNvPr id="4" name="TextBox 4"/>
          <p:cNvSpPr txBox="1"/>
          <p:nvPr/>
        </p:nvSpPr>
        <p:spPr>
          <a:xfrm>
            <a:off x="269625" y="676433"/>
            <a:ext cx="14233477" cy="637859"/>
          </a:xfrm>
          <a:prstGeom prst="rect">
            <a:avLst/>
          </a:prstGeom>
        </p:spPr>
        <p:txBody>
          <a:bodyPr lIns="0" tIns="0" rIns="0" bIns="0" rtlCol="0" anchor="t">
            <a:spAutoFit/>
          </a:bodyPr>
          <a:lstStyle/>
          <a:p>
            <a:pPr algn="l">
              <a:lnSpc>
                <a:spcPts val="5267"/>
              </a:lnSpc>
              <a:spcBef>
                <a:spcPct val="0"/>
              </a:spcBef>
            </a:pPr>
            <a:r>
              <a:rPr lang="en-US" sz="3762">
                <a:solidFill>
                  <a:srgbClr val="000000"/>
                </a:solidFill>
                <a:latin typeface="Garet Bold"/>
              </a:rPr>
              <a:t>2. SMART BATTERY MANUFACTURING BY SIEMENS</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413440" y="266985"/>
            <a:ext cx="17874560" cy="761715"/>
          </a:xfrm>
          <a:prstGeom prst="rect">
            <a:avLst/>
          </a:prstGeom>
        </p:spPr>
        <p:txBody>
          <a:bodyPr lIns="0" tIns="0" rIns="0" bIns="0" rtlCol="0" anchor="t">
            <a:spAutoFit/>
          </a:bodyPr>
          <a:lstStyle/>
          <a:p>
            <a:pPr algn="l">
              <a:lnSpc>
                <a:spcPts val="6235"/>
              </a:lnSpc>
              <a:spcBef>
                <a:spcPct val="0"/>
              </a:spcBef>
            </a:pPr>
            <a:r>
              <a:rPr lang="en-US" sz="4453">
                <a:solidFill>
                  <a:srgbClr val="004AAD"/>
                </a:solidFill>
                <a:latin typeface="League Spartan"/>
              </a:rPr>
              <a:t> SIEMENS AND NORTHVOLT (SWEDEN) COLLABORATION</a:t>
            </a:r>
          </a:p>
        </p:txBody>
      </p:sp>
      <p:sp>
        <p:nvSpPr>
          <p:cNvPr id="3" name="TextBox 3"/>
          <p:cNvSpPr txBox="1"/>
          <p:nvPr/>
        </p:nvSpPr>
        <p:spPr>
          <a:xfrm>
            <a:off x="413440" y="1207139"/>
            <a:ext cx="16644040" cy="9898063"/>
          </a:xfrm>
          <a:prstGeom prst="rect">
            <a:avLst/>
          </a:prstGeom>
        </p:spPr>
        <p:txBody>
          <a:bodyPr lIns="0" tIns="0" rIns="0" bIns="0" rtlCol="0" anchor="t">
            <a:spAutoFit/>
          </a:bodyPr>
          <a:lstStyle/>
          <a:p>
            <a:pPr marL="682776" lvl="1" indent="-341388" algn="l">
              <a:lnSpc>
                <a:spcPts val="4427"/>
              </a:lnSpc>
              <a:buAutoNum type="arabicPeriod"/>
            </a:pPr>
            <a:r>
              <a:rPr lang="en-US" sz="3162">
                <a:solidFill>
                  <a:srgbClr val="000000"/>
                </a:solidFill>
                <a:latin typeface="Poppins Semi-Bold"/>
              </a:rPr>
              <a:t>Digital Twin Technology</a:t>
            </a:r>
            <a:r>
              <a:rPr lang="en-US" sz="3162">
                <a:solidFill>
                  <a:srgbClr val="000000"/>
                </a:solidFill>
                <a:latin typeface="Poppins"/>
              </a:rPr>
              <a:t>: Siemens provided digital twin technology to create virtual replicas of Northvolt’s manufacturing processes. This enabled Northvolt to simulate and optimize production lines before physical implementation, significantly reducing errors and downtime.</a:t>
            </a:r>
          </a:p>
          <a:p>
            <a:pPr marL="682776" lvl="1" indent="-341388" algn="l">
              <a:lnSpc>
                <a:spcPts val="4427"/>
              </a:lnSpc>
              <a:buAutoNum type="arabicPeriod"/>
            </a:pPr>
            <a:r>
              <a:rPr lang="en-US" sz="3162">
                <a:solidFill>
                  <a:srgbClr val="000000"/>
                </a:solidFill>
                <a:latin typeface="Poppins Semi-Bold"/>
              </a:rPr>
              <a:t>Totally Integrated Automation (TIA)</a:t>
            </a:r>
            <a:r>
              <a:rPr lang="en-US" sz="3162">
                <a:solidFill>
                  <a:srgbClr val="000000"/>
                </a:solidFill>
                <a:latin typeface="Poppins"/>
              </a:rPr>
              <a:t>: Siemens’ TIA platform integrated all automation components, from controllers and software to communication and safety technologies. This integration ensured seamless operation and real-time monitoring of the entire production process.</a:t>
            </a:r>
          </a:p>
          <a:p>
            <a:pPr marL="682776" lvl="1" indent="-341388" algn="l">
              <a:lnSpc>
                <a:spcPts val="4427"/>
              </a:lnSpc>
              <a:buAutoNum type="arabicPeriod"/>
            </a:pPr>
            <a:r>
              <a:rPr lang="en-US" sz="3162">
                <a:solidFill>
                  <a:srgbClr val="000000"/>
                </a:solidFill>
                <a:latin typeface="Poppins Semi-Bold"/>
              </a:rPr>
              <a:t>MindSphere</a:t>
            </a:r>
            <a:r>
              <a:rPr lang="en-US" sz="3162">
                <a:solidFill>
                  <a:srgbClr val="000000"/>
                </a:solidFill>
                <a:latin typeface="Poppins"/>
              </a:rPr>
              <a:t>: Siemens’ cloud-based IoT operating system, MindSphere, connected machines and systems across the plant. This facilitated real-time data collection, analysis, and predictive maintenance, minimizing unexpected downtimes and improving operational efficiency.</a:t>
            </a:r>
          </a:p>
          <a:p>
            <a:pPr marL="682776" lvl="1" indent="-341388" algn="l">
              <a:lnSpc>
                <a:spcPts val="4427"/>
              </a:lnSpc>
              <a:buAutoNum type="arabicPeriod"/>
            </a:pPr>
            <a:r>
              <a:rPr lang="en-US" sz="3162">
                <a:solidFill>
                  <a:srgbClr val="000000"/>
                </a:solidFill>
                <a:latin typeface="Poppins Semi-Bold"/>
              </a:rPr>
              <a:t>Product Lifecycle Management (PLM)</a:t>
            </a:r>
            <a:r>
              <a:rPr lang="en-US" sz="3162">
                <a:solidFill>
                  <a:srgbClr val="000000"/>
                </a:solidFill>
                <a:latin typeface="Poppins"/>
              </a:rPr>
              <a:t>: Siemens’ PLM software managed the lifecycle of battery products from design to disposal. This ensured traceability, regulatory compliance, and continuous improvement in production processes.</a:t>
            </a:r>
          </a:p>
          <a:p>
            <a:pPr algn="l">
              <a:lnSpc>
                <a:spcPts val="3307"/>
              </a:lnSpc>
            </a:pPr>
            <a:endParaRPr lang="en-US" sz="3162">
              <a:solidFill>
                <a:srgbClr val="000000"/>
              </a:solidFill>
              <a:latin typeface="Poppins"/>
            </a:endParaRPr>
          </a:p>
          <a:p>
            <a:pPr algn="l">
              <a:lnSpc>
                <a:spcPts val="2747"/>
              </a:lnSpc>
            </a:pPr>
            <a:endParaRPr lang="en-US" sz="3162">
              <a:solidFill>
                <a:srgbClr val="000000"/>
              </a:solidFill>
              <a:latin typeface="Poppins"/>
            </a:endParaRPr>
          </a:p>
          <a:p>
            <a:pPr algn="l">
              <a:lnSpc>
                <a:spcPts val="2747"/>
              </a:lnSpc>
            </a:pPr>
            <a:endParaRPr lang="en-US" sz="3162">
              <a:solidFill>
                <a:srgbClr val="000000"/>
              </a:solidFill>
              <a:latin typeface="Poppins"/>
            </a:endParaRPr>
          </a:p>
          <a:p>
            <a:pPr algn="l">
              <a:lnSpc>
                <a:spcPts val="2747"/>
              </a:lnSpc>
              <a:spcBef>
                <a:spcPct val="0"/>
              </a:spcBef>
            </a:pPr>
            <a:endParaRPr lang="en-US" sz="3162">
              <a:solidFill>
                <a:srgbClr val="000000"/>
              </a:solidFill>
              <a:latin typeface="Poppins"/>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649925" y="604980"/>
            <a:ext cx="17874560" cy="761715"/>
          </a:xfrm>
          <a:prstGeom prst="rect">
            <a:avLst/>
          </a:prstGeom>
        </p:spPr>
        <p:txBody>
          <a:bodyPr lIns="0" tIns="0" rIns="0" bIns="0" rtlCol="0" anchor="t">
            <a:spAutoFit/>
          </a:bodyPr>
          <a:lstStyle/>
          <a:p>
            <a:pPr algn="l">
              <a:lnSpc>
                <a:spcPts val="6235"/>
              </a:lnSpc>
              <a:spcBef>
                <a:spcPct val="0"/>
              </a:spcBef>
            </a:pPr>
            <a:r>
              <a:rPr lang="en-US" sz="4453">
                <a:solidFill>
                  <a:srgbClr val="004AAD"/>
                </a:solidFill>
                <a:latin typeface="League Spartan"/>
              </a:rPr>
              <a:t> SIEMENS AND ACC (FRANCE) COLLABORATION</a:t>
            </a:r>
          </a:p>
        </p:txBody>
      </p:sp>
      <p:sp>
        <p:nvSpPr>
          <p:cNvPr id="3" name="TextBox 3"/>
          <p:cNvSpPr txBox="1"/>
          <p:nvPr/>
        </p:nvSpPr>
        <p:spPr>
          <a:xfrm>
            <a:off x="413440" y="1207139"/>
            <a:ext cx="16644040" cy="9707563"/>
          </a:xfrm>
          <a:prstGeom prst="rect">
            <a:avLst/>
          </a:prstGeom>
        </p:spPr>
        <p:txBody>
          <a:bodyPr lIns="0" tIns="0" rIns="0" bIns="0" rtlCol="0" anchor="t">
            <a:spAutoFit/>
          </a:bodyPr>
          <a:lstStyle/>
          <a:p>
            <a:pPr algn="l">
              <a:lnSpc>
                <a:spcPts val="4427"/>
              </a:lnSpc>
            </a:pPr>
            <a:endParaRPr/>
          </a:p>
          <a:p>
            <a:pPr marL="725955" lvl="1" indent="-362978" algn="l">
              <a:lnSpc>
                <a:spcPts val="4707"/>
              </a:lnSpc>
              <a:buAutoNum type="arabicPeriod"/>
            </a:pPr>
            <a:r>
              <a:rPr lang="en-US" sz="3362">
                <a:solidFill>
                  <a:srgbClr val="000000"/>
                </a:solidFill>
                <a:latin typeface="Poppins Semi-Bold"/>
              </a:rPr>
              <a:t>Digital Enterprise Suite</a:t>
            </a:r>
            <a:r>
              <a:rPr lang="en-US" sz="3362">
                <a:solidFill>
                  <a:srgbClr val="000000"/>
                </a:solidFill>
                <a:latin typeface="Poppins"/>
              </a:rPr>
              <a:t>: Siemens’ Digital Enterprise Suite provided ACC with comprehensive digitalization tools, from design and simulation to production and services. This suite integrated hardware and software to create a fully digitalized manufacturing environment.</a:t>
            </a:r>
          </a:p>
          <a:p>
            <a:pPr marL="725955" lvl="1" indent="-362978" algn="l">
              <a:lnSpc>
                <a:spcPts val="4707"/>
              </a:lnSpc>
              <a:buAutoNum type="arabicPeriod"/>
            </a:pPr>
            <a:r>
              <a:rPr lang="en-US" sz="3362">
                <a:solidFill>
                  <a:srgbClr val="000000"/>
                </a:solidFill>
                <a:latin typeface="Poppins Semi-Bold"/>
              </a:rPr>
              <a:t>SIMATIC PCS 7</a:t>
            </a:r>
            <a:r>
              <a:rPr lang="en-US" sz="3362">
                <a:solidFill>
                  <a:srgbClr val="000000"/>
                </a:solidFill>
                <a:latin typeface="Poppins"/>
              </a:rPr>
              <a:t>: Siemens implemented its SIMATIC PCS 7 process control system to automate the entire production process. This system offered high flexibility, scalability, and reliability, essential for large-scale battery manufacturing.</a:t>
            </a:r>
          </a:p>
          <a:p>
            <a:pPr marL="725955" lvl="1" indent="-362978" algn="l">
              <a:lnSpc>
                <a:spcPts val="4707"/>
              </a:lnSpc>
              <a:buAutoNum type="arabicPeriod"/>
            </a:pPr>
            <a:r>
              <a:rPr lang="en-US" sz="3362">
                <a:solidFill>
                  <a:srgbClr val="000000"/>
                </a:solidFill>
                <a:latin typeface="Poppins Semi-Bold"/>
              </a:rPr>
              <a:t>Industrial Edge</a:t>
            </a:r>
            <a:r>
              <a:rPr lang="en-US" sz="3362">
                <a:solidFill>
                  <a:srgbClr val="000000"/>
                </a:solidFill>
                <a:latin typeface="Poppins"/>
              </a:rPr>
              <a:t>: By leveraging Siemens’ Industrial Edge computing technology, ACC could perform real-time data processing at the edge of the network. This improved response times and allowed for immediate adjustments in the manufacturing process, enhancing efficiency and product quality</a:t>
            </a:r>
          </a:p>
          <a:p>
            <a:pPr algn="l">
              <a:lnSpc>
                <a:spcPts val="3307"/>
              </a:lnSpc>
            </a:pPr>
            <a:endParaRPr lang="en-US" sz="3362">
              <a:solidFill>
                <a:srgbClr val="000000"/>
              </a:solidFill>
              <a:latin typeface="Poppins"/>
            </a:endParaRPr>
          </a:p>
          <a:p>
            <a:pPr algn="l">
              <a:lnSpc>
                <a:spcPts val="2747"/>
              </a:lnSpc>
            </a:pPr>
            <a:endParaRPr lang="en-US" sz="3362">
              <a:solidFill>
                <a:srgbClr val="000000"/>
              </a:solidFill>
              <a:latin typeface="Poppins"/>
            </a:endParaRPr>
          </a:p>
          <a:p>
            <a:pPr algn="l">
              <a:lnSpc>
                <a:spcPts val="2747"/>
              </a:lnSpc>
            </a:pPr>
            <a:endParaRPr lang="en-US" sz="3362">
              <a:solidFill>
                <a:srgbClr val="000000"/>
              </a:solidFill>
              <a:latin typeface="Poppins"/>
            </a:endParaRPr>
          </a:p>
          <a:p>
            <a:pPr algn="l">
              <a:lnSpc>
                <a:spcPts val="2747"/>
              </a:lnSpc>
              <a:spcBef>
                <a:spcPct val="0"/>
              </a:spcBef>
            </a:pPr>
            <a:endParaRPr lang="en-US" sz="3362">
              <a:solidFill>
                <a:srgbClr val="000000"/>
              </a:solidFill>
              <a:latin typeface="Poppins"/>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306549" y="2113958"/>
            <a:ext cx="16585391" cy="9085189"/>
          </a:xfrm>
          <a:prstGeom prst="rect">
            <a:avLst/>
          </a:prstGeom>
        </p:spPr>
        <p:txBody>
          <a:bodyPr lIns="0" tIns="0" rIns="0" bIns="0" rtlCol="0" anchor="t">
            <a:spAutoFit/>
          </a:bodyPr>
          <a:lstStyle/>
          <a:p>
            <a:pPr algn="l">
              <a:lnSpc>
                <a:spcPts val="4411"/>
              </a:lnSpc>
            </a:pPr>
            <a:endParaRPr/>
          </a:p>
          <a:p>
            <a:pPr algn="l">
              <a:lnSpc>
                <a:spcPts val="4690"/>
              </a:lnSpc>
            </a:pPr>
            <a:r>
              <a:rPr lang="en-US" sz="3350">
                <a:solidFill>
                  <a:srgbClr val="000000"/>
                </a:solidFill>
                <a:latin typeface="Poppins Bold"/>
              </a:rPr>
              <a:t>1) Shanghai, China</a:t>
            </a:r>
            <a:r>
              <a:rPr lang="en-US" sz="3350">
                <a:solidFill>
                  <a:srgbClr val="000000"/>
                </a:solidFill>
                <a:latin typeface="Poppins"/>
              </a:rPr>
              <a:t>: Given China's significant investment in electric vehicle (EV) technology and battery production, Shanghai is a strategic location for implementing Siemens' end-to-end automation and energy management solutions. This can help meet the growing demand for high-quality batteries in the EV market.</a:t>
            </a:r>
          </a:p>
          <a:p>
            <a:pPr algn="l">
              <a:lnSpc>
                <a:spcPts val="4690"/>
              </a:lnSpc>
            </a:pPr>
            <a:endParaRPr lang="en-US" sz="3350">
              <a:solidFill>
                <a:srgbClr val="000000"/>
              </a:solidFill>
              <a:latin typeface="Poppins"/>
            </a:endParaRPr>
          </a:p>
          <a:p>
            <a:pPr algn="l">
              <a:lnSpc>
                <a:spcPts val="4690"/>
              </a:lnSpc>
            </a:pPr>
            <a:r>
              <a:rPr lang="en-US" sz="3350">
                <a:solidFill>
                  <a:srgbClr val="000000"/>
                </a:solidFill>
                <a:latin typeface="Poppins Bold"/>
              </a:rPr>
              <a:t>2) Seoul, South Korea</a:t>
            </a:r>
            <a:r>
              <a:rPr lang="en-US" sz="3350">
                <a:solidFill>
                  <a:srgbClr val="000000"/>
                </a:solidFill>
                <a:latin typeface="Poppins"/>
              </a:rPr>
              <a:t>: South Korea is a leader in battery technology, with companies like LG Chem and Samsung SDI at the forefront. Implementing Siemens' quality management systems in Seoul can ensure the production of reliable and efficient batteries.</a:t>
            </a:r>
          </a:p>
          <a:p>
            <a:pPr algn="l">
              <a:lnSpc>
                <a:spcPts val="4690"/>
              </a:lnSpc>
            </a:pPr>
            <a:endParaRPr lang="en-US" sz="3350">
              <a:solidFill>
                <a:srgbClr val="000000"/>
              </a:solidFill>
              <a:latin typeface="Poppins"/>
            </a:endParaRPr>
          </a:p>
          <a:p>
            <a:pPr algn="l">
              <a:lnSpc>
                <a:spcPts val="4690"/>
              </a:lnSpc>
            </a:pPr>
            <a:endParaRPr lang="en-US" sz="3350">
              <a:solidFill>
                <a:srgbClr val="000000"/>
              </a:solidFill>
              <a:latin typeface="Poppins"/>
            </a:endParaRPr>
          </a:p>
          <a:p>
            <a:pPr algn="l">
              <a:lnSpc>
                <a:spcPts val="3295"/>
              </a:lnSpc>
            </a:pPr>
            <a:endParaRPr lang="en-US" sz="3350">
              <a:solidFill>
                <a:srgbClr val="000000"/>
              </a:solidFill>
              <a:latin typeface="Poppins"/>
            </a:endParaRPr>
          </a:p>
          <a:p>
            <a:pPr algn="l">
              <a:lnSpc>
                <a:spcPts val="2737"/>
              </a:lnSpc>
            </a:pPr>
            <a:endParaRPr lang="en-US" sz="3350">
              <a:solidFill>
                <a:srgbClr val="000000"/>
              </a:solidFill>
              <a:latin typeface="Poppins"/>
            </a:endParaRPr>
          </a:p>
          <a:p>
            <a:pPr algn="l">
              <a:lnSpc>
                <a:spcPts val="2737"/>
              </a:lnSpc>
            </a:pPr>
            <a:endParaRPr lang="en-US" sz="3350">
              <a:solidFill>
                <a:srgbClr val="000000"/>
              </a:solidFill>
              <a:latin typeface="Poppins"/>
            </a:endParaRPr>
          </a:p>
          <a:p>
            <a:pPr algn="l">
              <a:lnSpc>
                <a:spcPts val="2737"/>
              </a:lnSpc>
              <a:spcBef>
                <a:spcPct val="0"/>
              </a:spcBef>
            </a:pPr>
            <a:endParaRPr lang="en-US" sz="3350">
              <a:solidFill>
                <a:srgbClr val="000000"/>
              </a:solidFill>
              <a:latin typeface="Poppins"/>
            </a:endParaRPr>
          </a:p>
        </p:txBody>
      </p:sp>
      <p:sp>
        <p:nvSpPr>
          <p:cNvPr id="3" name="TextBox 3"/>
          <p:cNvSpPr txBox="1"/>
          <p:nvPr/>
        </p:nvSpPr>
        <p:spPr>
          <a:xfrm>
            <a:off x="306549" y="942975"/>
            <a:ext cx="17874560" cy="761715"/>
          </a:xfrm>
          <a:prstGeom prst="rect">
            <a:avLst/>
          </a:prstGeom>
        </p:spPr>
        <p:txBody>
          <a:bodyPr lIns="0" tIns="0" rIns="0" bIns="0" rtlCol="0" anchor="t">
            <a:spAutoFit/>
          </a:bodyPr>
          <a:lstStyle/>
          <a:p>
            <a:pPr algn="l">
              <a:lnSpc>
                <a:spcPts val="6235"/>
              </a:lnSpc>
              <a:spcBef>
                <a:spcPct val="0"/>
              </a:spcBef>
            </a:pPr>
            <a:r>
              <a:rPr lang="en-US" sz="4453">
                <a:solidFill>
                  <a:srgbClr val="004AAD"/>
                </a:solidFill>
                <a:latin typeface="League Spartan"/>
              </a:rPr>
              <a:t>LOCATIONS</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666" b="-16666"/>
            </a:stretch>
          </a:blipFill>
        </p:spPr>
      </p:sp>
      <p:sp>
        <p:nvSpPr>
          <p:cNvPr id="3" name="TextBox 3"/>
          <p:cNvSpPr txBox="1"/>
          <p:nvPr/>
        </p:nvSpPr>
        <p:spPr>
          <a:xfrm>
            <a:off x="286854" y="4327668"/>
            <a:ext cx="17651197" cy="1309216"/>
          </a:xfrm>
          <a:prstGeom prst="rect">
            <a:avLst/>
          </a:prstGeom>
        </p:spPr>
        <p:txBody>
          <a:bodyPr lIns="0" tIns="0" rIns="0" bIns="0" rtlCol="0" anchor="t">
            <a:spAutoFit/>
          </a:bodyPr>
          <a:lstStyle/>
          <a:p>
            <a:pPr algn="ctr">
              <a:lnSpc>
                <a:spcPts val="10761"/>
              </a:lnSpc>
              <a:spcBef>
                <a:spcPct val="0"/>
              </a:spcBef>
            </a:pPr>
            <a:r>
              <a:rPr lang="en-US" sz="7686">
                <a:solidFill>
                  <a:srgbClr val="004AAD"/>
                </a:solidFill>
                <a:latin typeface="League Spartan"/>
              </a:rPr>
              <a:t>ELECTRONICS INDUSTRIES</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3255272" y="-896443"/>
            <a:ext cx="1378419" cy="12079887"/>
            <a:chOff x="0" y="0"/>
            <a:chExt cx="363040" cy="3181534"/>
          </a:xfrm>
        </p:grpSpPr>
        <p:sp>
          <p:nvSpPr>
            <p:cNvPr id="3" name="Freeform 3"/>
            <p:cNvSpPr/>
            <p:nvPr/>
          </p:nvSpPr>
          <p:spPr>
            <a:xfrm>
              <a:off x="0" y="0"/>
              <a:ext cx="363040" cy="3181534"/>
            </a:xfrm>
            <a:custGeom>
              <a:avLst/>
              <a:gdLst/>
              <a:ahLst/>
              <a:cxnLst/>
              <a:rect l="l" t="t" r="r" b="b"/>
              <a:pathLst>
                <a:path w="363040" h="3181534">
                  <a:moveTo>
                    <a:pt x="181520" y="0"/>
                  </a:moveTo>
                  <a:lnTo>
                    <a:pt x="181520" y="0"/>
                  </a:lnTo>
                  <a:cubicBezTo>
                    <a:pt x="281771" y="0"/>
                    <a:pt x="363040" y="81269"/>
                    <a:pt x="363040" y="181520"/>
                  </a:cubicBezTo>
                  <a:lnTo>
                    <a:pt x="363040" y="3000014"/>
                  </a:lnTo>
                  <a:cubicBezTo>
                    <a:pt x="363040" y="3100265"/>
                    <a:pt x="281771" y="3181534"/>
                    <a:pt x="181520" y="3181534"/>
                  </a:cubicBezTo>
                  <a:lnTo>
                    <a:pt x="181520" y="3181534"/>
                  </a:lnTo>
                  <a:cubicBezTo>
                    <a:pt x="81269" y="3181534"/>
                    <a:pt x="0" y="3100265"/>
                    <a:pt x="0" y="3000014"/>
                  </a:cubicBezTo>
                  <a:lnTo>
                    <a:pt x="0" y="181520"/>
                  </a:lnTo>
                  <a:cubicBezTo>
                    <a:pt x="0" y="81269"/>
                    <a:pt x="81269" y="0"/>
                    <a:pt x="181520" y="0"/>
                  </a:cubicBezTo>
                  <a:close/>
                </a:path>
              </a:pathLst>
            </a:custGeom>
            <a:gradFill rotWithShape="1">
              <a:gsLst>
                <a:gs pos="0">
                  <a:srgbClr val="000000">
                    <a:alpha val="100000"/>
                  </a:srgbClr>
                </a:gs>
                <a:gs pos="100000">
                  <a:srgbClr val="3533CD">
                    <a:alpha val="100000"/>
                  </a:srgbClr>
                </a:gs>
              </a:gsLst>
              <a:lin ang="0"/>
            </a:gradFill>
          </p:spPr>
        </p:sp>
        <p:sp>
          <p:nvSpPr>
            <p:cNvPr id="4" name="TextBox 4"/>
            <p:cNvSpPr txBox="1"/>
            <p:nvPr/>
          </p:nvSpPr>
          <p:spPr>
            <a:xfrm>
              <a:off x="0" y="-47625"/>
              <a:ext cx="363040" cy="3229159"/>
            </a:xfrm>
            <a:prstGeom prst="rect">
              <a:avLst/>
            </a:prstGeom>
          </p:spPr>
          <p:txBody>
            <a:bodyPr lIns="50800" tIns="50800" rIns="50800" bIns="50800" rtlCol="0" anchor="ctr"/>
            <a:lstStyle/>
            <a:p>
              <a:pPr algn="ctr">
                <a:lnSpc>
                  <a:spcPts val="2659"/>
                </a:lnSpc>
              </a:pPr>
              <a:endParaRPr/>
            </a:p>
          </p:txBody>
        </p:sp>
      </p:grpSp>
      <p:grpSp>
        <p:nvGrpSpPr>
          <p:cNvPr id="5" name="Group 5"/>
          <p:cNvGrpSpPr>
            <a:grpSpLocks noChangeAspect="1"/>
          </p:cNvGrpSpPr>
          <p:nvPr/>
        </p:nvGrpSpPr>
        <p:grpSpPr>
          <a:xfrm>
            <a:off x="13331169" y="5040823"/>
            <a:ext cx="4182953" cy="4320154"/>
            <a:chOff x="0" y="0"/>
            <a:chExt cx="6350000" cy="6558280"/>
          </a:xfrm>
        </p:grpSpPr>
        <p:sp>
          <p:nvSpPr>
            <p:cNvPr id="6" name="Freeform 6"/>
            <p:cNvSpPr/>
            <p:nvPr/>
          </p:nvSpPr>
          <p:spPr>
            <a:xfrm>
              <a:off x="74930" y="74930"/>
              <a:ext cx="6200140" cy="6408420"/>
            </a:xfrm>
            <a:custGeom>
              <a:avLst/>
              <a:gdLst/>
              <a:ahLst/>
              <a:cxnLst/>
              <a:rect l="l" t="t" r="r" b="b"/>
              <a:pathLst>
                <a:path w="6200140" h="6408420">
                  <a:moveTo>
                    <a:pt x="6200140" y="5351780"/>
                  </a:moveTo>
                  <a:cubicBezTo>
                    <a:pt x="6200140" y="5935980"/>
                    <a:pt x="5726430" y="6408420"/>
                    <a:pt x="5143500" y="6408420"/>
                  </a:cubicBezTo>
                  <a:lnTo>
                    <a:pt x="1056640" y="6408420"/>
                  </a:lnTo>
                  <a:cubicBezTo>
                    <a:pt x="472440" y="6408420"/>
                    <a:pt x="0" y="5934710"/>
                    <a:pt x="0" y="5351780"/>
                  </a:cubicBezTo>
                  <a:lnTo>
                    <a:pt x="0" y="1056640"/>
                  </a:lnTo>
                  <a:cubicBezTo>
                    <a:pt x="0" y="472440"/>
                    <a:pt x="473710" y="0"/>
                    <a:pt x="1056640" y="0"/>
                  </a:cubicBezTo>
                  <a:lnTo>
                    <a:pt x="5143500" y="0"/>
                  </a:lnTo>
                  <a:cubicBezTo>
                    <a:pt x="5727700" y="0"/>
                    <a:pt x="6200140" y="473710"/>
                    <a:pt x="6200140" y="1056640"/>
                  </a:cubicBezTo>
                  <a:lnTo>
                    <a:pt x="6200140" y="5351780"/>
                  </a:lnTo>
                  <a:close/>
                </a:path>
              </a:pathLst>
            </a:custGeom>
            <a:blipFill>
              <a:blip r:embed="rId2"/>
              <a:stretch>
                <a:fillRect l="-27495" r="-27495"/>
              </a:stretch>
            </a:blipFill>
          </p:spPr>
        </p:sp>
        <p:sp>
          <p:nvSpPr>
            <p:cNvPr id="7" name="Freeform 7"/>
            <p:cNvSpPr/>
            <p:nvPr/>
          </p:nvSpPr>
          <p:spPr>
            <a:xfrm>
              <a:off x="0" y="0"/>
              <a:ext cx="6350000" cy="6558280"/>
            </a:xfrm>
            <a:custGeom>
              <a:avLst/>
              <a:gdLst/>
              <a:ahLst/>
              <a:cxnLst/>
              <a:rect l="l" t="t" r="r" b="b"/>
              <a:pathLst>
                <a:path w="6350000" h="6558280">
                  <a:moveTo>
                    <a:pt x="5218430" y="6558280"/>
                  </a:moveTo>
                  <a:lnTo>
                    <a:pt x="1131570" y="6558280"/>
                  </a:lnTo>
                  <a:cubicBezTo>
                    <a:pt x="508000" y="6558280"/>
                    <a:pt x="0" y="6050280"/>
                    <a:pt x="0" y="5426710"/>
                  </a:cubicBezTo>
                  <a:lnTo>
                    <a:pt x="0" y="1131570"/>
                  </a:lnTo>
                  <a:cubicBezTo>
                    <a:pt x="0" y="508000"/>
                    <a:pt x="508000" y="0"/>
                    <a:pt x="1131570" y="0"/>
                  </a:cubicBezTo>
                  <a:lnTo>
                    <a:pt x="5218430" y="0"/>
                  </a:lnTo>
                  <a:cubicBezTo>
                    <a:pt x="5842000" y="0"/>
                    <a:pt x="6350000" y="508000"/>
                    <a:pt x="6350000" y="1131570"/>
                  </a:cubicBezTo>
                  <a:lnTo>
                    <a:pt x="6350000" y="5425440"/>
                  </a:lnTo>
                  <a:cubicBezTo>
                    <a:pt x="6350000" y="6050280"/>
                    <a:pt x="5842000" y="6558280"/>
                    <a:pt x="5218430" y="6558280"/>
                  </a:cubicBezTo>
                  <a:close/>
                  <a:moveTo>
                    <a:pt x="1131570" y="149860"/>
                  </a:moveTo>
                  <a:cubicBezTo>
                    <a:pt x="590550" y="149860"/>
                    <a:pt x="149860" y="590550"/>
                    <a:pt x="149860" y="1131570"/>
                  </a:cubicBezTo>
                  <a:lnTo>
                    <a:pt x="149860" y="5425440"/>
                  </a:lnTo>
                  <a:cubicBezTo>
                    <a:pt x="149860" y="5966460"/>
                    <a:pt x="590550" y="6407150"/>
                    <a:pt x="1131570" y="6407150"/>
                  </a:cubicBezTo>
                  <a:lnTo>
                    <a:pt x="5218430" y="6407150"/>
                  </a:lnTo>
                  <a:cubicBezTo>
                    <a:pt x="5759450" y="6407150"/>
                    <a:pt x="6200140" y="5966460"/>
                    <a:pt x="6200140" y="5425440"/>
                  </a:cubicBezTo>
                  <a:lnTo>
                    <a:pt x="6200140" y="1131570"/>
                  </a:lnTo>
                  <a:cubicBezTo>
                    <a:pt x="6200140" y="590550"/>
                    <a:pt x="5759450" y="149860"/>
                    <a:pt x="5218430" y="149860"/>
                  </a:cubicBezTo>
                  <a:lnTo>
                    <a:pt x="1131570" y="149860"/>
                  </a:lnTo>
                  <a:close/>
                </a:path>
              </a:pathLst>
            </a:custGeom>
            <a:solidFill>
              <a:srgbClr val="574874"/>
            </a:solidFill>
          </p:spPr>
        </p:sp>
      </p:grpSp>
      <p:grpSp>
        <p:nvGrpSpPr>
          <p:cNvPr id="8" name="Group 8"/>
          <p:cNvGrpSpPr>
            <a:grpSpLocks noChangeAspect="1"/>
          </p:cNvGrpSpPr>
          <p:nvPr/>
        </p:nvGrpSpPr>
        <p:grpSpPr>
          <a:xfrm>
            <a:off x="9911256" y="720668"/>
            <a:ext cx="4182953" cy="4320154"/>
            <a:chOff x="0" y="0"/>
            <a:chExt cx="6350000" cy="6558280"/>
          </a:xfrm>
        </p:grpSpPr>
        <p:sp>
          <p:nvSpPr>
            <p:cNvPr id="9" name="Freeform 9"/>
            <p:cNvSpPr/>
            <p:nvPr/>
          </p:nvSpPr>
          <p:spPr>
            <a:xfrm>
              <a:off x="74930" y="74930"/>
              <a:ext cx="6200140" cy="6408420"/>
            </a:xfrm>
            <a:custGeom>
              <a:avLst/>
              <a:gdLst/>
              <a:ahLst/>
              <a:cxnLst/>
              <a:rect l="l" t="t" r="r" b="b"/>
              <a:pathLst>
                <a:path w="6200140" h="6408420">
                  <a:moveTo>
                    <a:pt x="6200140" y="5351780"/>
                  </a:moveTo>
                  <a:cubicBezTo>
                    <a:pt x="6200140" y="5935980"/>
                    <a:pt x="5726430" y="6408420"/>
                    <a:pt x="5143500" y="6408420"/>
                  </a:cubicBezTo>
                  <a:lnTo>
                    <a:pt x="1056640" y="6408420"/>
                  </a:lnTo>
                  <a:cubicBezTo>
                    <a:pt x="472440" y="6408420"/>
                    <a:pt x="0" y="5934710"/>
                    <a:pt x="0" y="5351780"/>
                  </a:cubicBezTo>
                  <a:lnTo>
                    <a:pt x="0" y="1056640"/>
                  </a:lnTo>
                  <a:cubicBezTo>
                    <a:pt x="0" y="472440"/>
                    <a:pt x="473710" y="0"/>
                    <a:pt x="1056640" y="0"/>
                  </a:cubicBezTo>
                  <a:lnTo>
                    <a:pt x="5143500" y="0"/>
                  </a:lnTo>
                  <a:cubicBezTo>
                    <a:pt x="5727700" y="0"/>
                    <a:pt x="6200140" y="473710"/>
                    <a:pt x="6200140" y="1056640"/>
                  </a:cubicBezTo>
                  <a:lnTo>
                    <a:pt x="6200140" y="5351780"/>
                  </a:lnTo>
                  <a:close/>
                </a:path>
              </a:pathLst>
            </a:custGeom>
            <a:blipFill>
              <a:blip r:embed="rId3"/>
              <a:stretch>
                <a:fillRect l="-41874" r="-41874"/>
              </a:stretch>
            </a:blipFill>
          </p:spPr>
        </p:sp>
        <p:sp>
          <p:nvSpPr>
            <p:cNvPr id="10" name="Freeform 10"/>
            <p:cNvSpPr/>
            <p:nvPr/>
          </p:nvSpPr>
          <p:spPr>
            <a:xfrm>
              <a:off x="0" y="0"/>
              <a:ext cx="6350000" cy="6558280"/>
            </a:xfrm>
            <a:custGeom>
              <a:avLst/>
              <a:gdLst/>
              <a:ahLst/>
              <a:cxnLst/>
              <a:rect l="l" t="t" r="r" b="b"/>
              <a:pathLst>
                <a:path w="6350000" h="6558280">
                  <a:moveTo>
                    <a:pt x="5218430" y="6558280"/>
                  </a:moveTo>
                  <a:lnTo>
                    <a:pt x="1131570" y="6558280"/>
                  </a:lnTo>
                  <a:cubicBezTo>
                    <a:pt x="508000" y="6558280"/>
                    <a:pt x="0" y="6050280"/>
                    <a:pt x="0" y="5426710"/>
                  </a:cubicBezTo>
                  <a:lnTo>
                    <a:pt x="0" y="1131570"/>
                  </a:lnTo>
                  <a:cubicBezTo>
                    <a:pt x="0" y="508000"/>
                    <a:pt x="508000" y="0"/>
                    <a:pt x="1131570" y="0"/>
                  </a:cubicBezTo>
                  <a:lnTo>
                    <a:pt x="5218430" y="0"/>
                  </a:lnTo>
                  <a:cubicBezTo>
                    <a:pt x="5842000" y="0"/>
                    <a:pt x="6350000" y="508000"/>
                    <a:pt x="6350000" y="1131570"/>
                  </a:cubicBezTo>
                  <a:lnTo>
                    <a:pt x="6350000" y="5425440"/>
                  </a:lnTo>
                  <a:cubicBezTo>
                    <a:pt x="6350000" y="6050280"/>
                    <a:pt x="5842000" y="6558280"/>
                    <a:pt x="5218430" y="6558280"/>
                  </a:cubicBezTo>
                  <a:close/>
                  <a:moveTo>
                    <a:pt x="1131570" y="149860"/>
                  </a:moveTo>
                  <a:cubicBezTo>
                    <a:pt x="590550" y="149860"/>
                    <a:pt x="149860" y="590550"/>
                    <a:pt x="149860" y="1131570"/>
                  </a:cubicBezTo>
                  <a:lnTo>
                    <a:pt x="149860" y="5425440"/>
                  </a:lnTo>
                  <a:cubicBezTo>
                    <a:pt x="149860" y="5966460"/>
                    <a:pt x="590550" y="6407150"/>
                    <a:pt x="1131570" y="6407150"/>
                  </a:cubicBezTo>
                  <a:lnTo>
                    <a:pt x="5218430" y="6407150"/>
                  </a:lnTo>
                  <a:cubicBezTo>
                    <a:pt x="5759450" y="6407150"/>
                    <a:pt x="6200140" y="5966460"/>
                    <a:pt x="6200140" y="5425440"/>
                  </a:cubicBezTo>
                  <a:lnTo>
                    <a:pt x="6200140" y="1131570"/>
                  </a:lnTo>
                  <a:cubicBezTo>
                    <a:pt x="6200140" y="590550"/>
                    <a:pt x="5759450" y="149860"/>
                    <a:pt x="5218430" y="149860"/>
                  </a:cubicBezTo>
                  <a:lnTo>
                    <a:pt x="1131570" y="149860"/>
                  </a:lnTo>
                  <a:close/>
                </a:path>
              </a:pathLst>
            </a:custGeom>
            <a:solidFill>
              <a:srgbClr val="574874"/>
            </a:solidFill>
          </p:spPr>
        </p:sp>
      </p:grpSp>
      <p:grpSp>
        <p:nvGrpSpPr>
          <p:cNvPr id="11" name="Group 11"/>
          <p:cNvGrpSpPr/>
          <p:nvPr/>
        </p:nvGrpSpPr>
        <p:grpSpPr>
          <a:xfrm>
            <a:off x="6505147" y="9258300"/>
            <a:ext cx="3086100" cy="3086100"/>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0000">
                    <a:alpha val="100000"/>
                  </a:srgbClr>
                </a:gs>
                <a:gs pos="100000">
                  <a:srgbClr val="3533CD">
                    <a:alpha val="100000"/>
                  </a:srgbClr>
                </a:gs>
              </a:gsLst>
              <a:lin ang="0"/>
            </a:gradFill>
          </p:spPr>
        </p:sp>
        <p:sp>
          <p:nvSpPr>
            <p:cNvPr id="13" name="TextBox 13"/>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sp>
        <p:nvSpPr>
          <p:cNvPr id="14" name="TextBox 14"/>
          <p:cNvSpPr txBox="1"/>
          <p:nvPr/>
        </p:nvSpPr>
        <p:spPr>
          <a:xfrm>
            <a:off x="413440" y="942975"/>
            <a:ext cx="5849287" cy="761715"/>
          </a:xfrm>
          <a:prstGeom prst="rect">
            <a:avLst/>
          </a:prstGeom>
        </p:spPr>
        <p:txBody>
          <a:bodyPr lIns="0" tIns="0" rIns="0" bIns="0" rtlCol="0" anchor="t">
            <a:spAutoFit/>
          </a:bodyPr>
          <a:lstStyle/>
          <a:p>
            <a:pPr algn="l">
              <a:lnSpc>
                <a:spcPts val="6235"/>
              </a:lnSpc>
              <a:spcBef>
                <a:spcPct val="0"/>
              </a:spcBef>
            </a:pPr>
            <a:r>
              <a:rPr lang="en-US" sz="4453">
                <a:solidFill>
                  <a:srgbClr val="004AAD"/>
                </a:solidFill>
                <a:latin typeface="League Spartan"/>
              </a:rPr>
              <a:t>APPLICATIONS</a:t>
            </a:r>
          </a:p>
        </p:txBody>
      </p:sp>
      <p:sp>
        <p:nvSpPr>
          <p:cNvPr id="15" name="TextBox 15"/>
          <p:cNvSpPr txBox="1"/>
          <p:nvPr/>
        </p:nvSpPr>
        <p:spPr>
          <a:xfrm>
            <a:off x="413440" y="2573311"/>
            <a:ext cx="8980998" cy="6787666"/>
          </a:xfrm>
          <a:prstGeom prst="rect">
            <a:avLst/>
          </a:prstGeom>
        </p:spPr>
        <p:txBody>
          <a:bodyPr lIns="0" tIns="0" rIns="0" bIns="0" rtlCol="0" anchor="t">
            <a:spAutoFit/>
          </a:bodyPr>
          <a:lstStyle/>
          <a:p>
            <a:pPr algn="l">
              <a:lnSpc>
                <a:spcPts val="5976"/>
              </a:lnSpc>
            </a:pPr>
            <a:r>
              <a:rPr lang="en-US" sz="4269">
                <a:solidFill>
                  <a:srgbClr val="000000"/>
                </a:solidFill>
                <a:latin typeface="Poppins"/>
              </a:rPr>
              <a:t>1 . CONSUMER ELECTRONICS</a:t>
            </a:r>
          </a:p>
          <a:p>
            <a:pPr algn="l">
              <a:lnSpc>
                <a:spcPts val="5976"/>
              </a:lnSpc>
            </a:pPr>
            <a:endParaRPr lang="en-US" sz="4269">
              <a:solidFill>
                <a:srgbClr val="000000"/>
              </a:solidFill>
              <a:latin typeface="Poppins"/>
            </a:endParaRPr>
          </a:p>
          <a:p>
            <a:pPr algn="l">
              <a:lnSpc>
                <a:spcPts val="5976"/>
              </a:lnSpc>
            </a:pPr>
            <a:r>
              <a:rPr lang="en-US" sz="4269">
                <a:solidFill>
                  <a:srgbClr val="000000"/>
                </a:solidFill>
                <a:latin typeface="Poppins"/>
              </a:rPr>
              <a:t>2. COMPUTING AND IT</a:t>
            </a:r>
          </a:p>
          <a:p>
            <a:pPr algn="l">
              <a:lnSpc>
                <a:spcPts val="5976"/>
              </a:lnSpc>
            </a:pPr>
            <a:endParaRPr lang="en-US" sz="4269">
              <a:solidFill>
                <a:srgbClr val="000000"/>
              </a:solidFill>
              <a:latin typeface="Poppins"/>
            </a:endParaRPr>
          </a:p>
          <a:p>
            <a:pPr algn="l">
              <a:lnSpc>
                <a:spcPts val="5976"/>
              </a:lnSpc>
            </a:pPr>
            <a:r>
              <a:rPr lang="en-US" sz="4269">
                <a:solidFill>
                  <a:srgbClr val="000000"/>
                </a:solidFill>
                <a:latin typeface="Poppins"/>
              </a:rPr>
              <a:t>3. TELECOMMUNICATIONS</a:t>
            </a:r>
          </a:p>
          <a:p>
            <a:pPr algn="l">
              <a:lnSpc>
                <a:spcPts val="5976"/>
              </a:lnSpc>
            </a:pPr>
            <a:endParaRPr lang="en-US" sz="4269">
              <a:solidFill>
                <a:srgbClr val="000000"/>
              </a:solidFill>
              <a:latin typeface="Poppins"/>
            </a:endParaRPr>
          </a:p>
          <a:p>
            <a:pPr algn="l">
              <a:lnSpc>
                <a:spcPts val="5976"/>
              </a:lnSpc>
            </a:pPr>
            <a:r>
              <a:rPr lang="en-US" sz="4269">
                <a:solidFill>
                  <a:srgbClr val="000000"/>
                </a:solidFill>
                <a:latin typeface="Poppins"/>
              </a:rPr>
              <a:t>4. INDUSTRIAL ELECTRONICS</a:t>
            </a:r>
          </a:p>
          <a:p>
            <a:pPr algn="l">
              <a:lnSpc>
                <a:spcPts val="5976"/>
              </a:lnSpc>
            </a:pPr>
            <a:endParaRPr lang="en-US" sz="4269">
              <a:solidFill>
                <a:srgbClr val="000000"/>
              </a:solidFill>
              <a:latin typeface="Poppins"/>
            </a:endParaRPr>
          </a:p>
          <a:p>
            <a:pPr algn="l">
              <a:lnSpc>
                <a:spcPts val="5976"/>
              </a:lnSpc>
              <a:spcBef>
                <a:spcPct val="0"/>
              </a:spcBef>
            </a:pPr>
            <a:r>
              <a:rPr lang="en-US" sz="4269">
                <a:solidFill>
                  <a:srgbClr val="000000"/>
                </a:solidFill>
                <a:latin typeface="Poppins"/>
              </a:rPr>
              <a:t>5. AUTOMOTIVE ELECTRONICS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666" b="-16666"/>
            </a:stretch>
          </a:blipFill>
        </p:spPr>
      </p:sp>
      <p:grpSp>
        <p:nvGrpSpPr>
          <p:cNvPr id="3" name="Group 3"/>
          <p:cNvGrpSpPr/>
          <p:nvPr/>
        </p:nvGrpSpPr>
        <p:grpSpPr>
          <a:xfrm>
            <a:off x="1025638" y="2923796"/>
            <a:ext cx="8081636" cy="1606110"/>
            <a:chOff x="0" y="0"/>
            <a:chExt cx="2128497" cy="423008"/>
          </a:xfrm>
        </p:grpSpPr>
        <p:sp>
          <p:nvSpPr>
            <p:cNvPr id="4" name="Freeform 4"/>
            <p:cNvSpPr/>
            <p:nvPr/>
          </p:nvSpPr>
          <p:spPr>
            <a:xfrm>
              <a:off x="0" y="0"/>
              <a:ext cx="2128497" cy="423008"/>
            </a:xfrm>
            <a:custGeom>
              <a:avLst/>
              <a:gdLst/>
              <a:ahLst/>
              <a:cxnLst/>
              <a:rect l="l" t="t" r="r" b="b"/>
              <a:pathLst>
                <a:path w="2128497" h="423008">
                  <a:moveTo>
                    <a:pt x="0" y="0"/>
                  </a:moveTo>
                  <a:lnTo>
                    <a:pt x="2128497" y="0"/>
                  </a:lnTo>
                  <a:lnTo>
                    <a:pt x="2128497" y="423008"/>
                  </a:lnTo>
                  <a:lnTo>
                    <a:pt x="0" y="423008"/>
                  </a:lnTo>
                  <a:close/>
                </a:path>
              </a:pathLst>
            </a:custGeom>
            <a:gradFill rotWithShape="1">
              <a:gsLst>
                <a:gs pos="0">
                  <a:srgbClr val="000000">
                    <a:alpha val="100000"/>
                  </a:srgbClr>
                </a:gs>
                <a:gs pos="100000">
                  <a:srgbClr val="3533CD">
                    <a:alpha val="100000"/>
                  </a:srgbClr>
                </a:gs>
              </a:gsLst>
              <a:lin ang="0"/>
            </a:gradFill>
          </p:spPr>
        </p:sp>
        <p:sp>
          <p:nvSpPr>
            <p:cNvPr id="5" name="TextBox 5"/>
            <p:cNvSpPr txBox="1"/>
            <p:nvPr/>
          </p:nvSpPr>
          <p:spPr>
            <a:xfrm>
              <a:off x="0" y="-47625"/>
              <a:ext cx="2128497" cy="470633"/>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1025638" y="4981987"/>
            <a:ext cx="8081636" cy="1606110"/>
            <a:chOff x="0" y="0"/>
            <a:chExt cx="2128497" cy="423008"/>
          </a:xfrm>
        </p:grpSpPr>
        <p:sp>
          <p:nvSpPr>
            <p:cNvPr id="7" name="Freeform 7"/>
            <p:cNvSpPr/>
            <p:nvPr/>
          </p:nvSpPr>
          <p:spPr>
            <a:xfrm>
              <a:off x="0" y="0"/>
              <a:ext cx="2128497" cy="423008"/>
            </a:xfrm>
            <a:custGeom>
              <a:avLst/>
              <a:gdLst/>
              <a:ahLst/>
              <a:cxnLst/>
              <a:rect l="l" t="t" r="r" b="b"/>
              <a:pathLst>
                <a:path w="2128497" h="423008">
                  <a:moveTo>
                    <a:pt x="0" y="0"/>
                  </a:moveTo>
                  <a:lnTo>
                    <a:pt x="2128497" y="0"/>
                  </a:lnTo>
                  <a:lnTo>
                    <a:pt x="2128497" y="423008"/>
                  </a:lnTo>
                  <a:lnTo>
                    <a:pt x="0" y="423008"/>
                  </a:lnTo>
                  <a:close/>
                </a:path>
              </a:pathLst>
            </a:custGeom>
            <a:gradFill rotWithShape="1">
              <a:gsLst>
                <a:gs pos="0">
                  <a:srgbClr val="000000">
                    <a:alpha val="100000"/>
                  </a:srgbClr>
                </a:gs>
                <a:gs pos="100000">
                  <a:srgbClr val="3533CD">
                    <a:alpha val="100000"/>
                  </a:srgbClr>
                </a:gs>
              </a:gsLst>
              <a:lin ang="0"/>
            </a:gradFill>
          </p:spPr>
        </p:sp>
        <p:sp>
          <p:nvSpPr>
            <p:cNvPr id="8" name="TextBox 8"/>
            <p:cNvSpPr txBox="1"/>
            <p:nvPr/>
          </p:nvSpPr>
          <p:spPr>
            <a:xfrm>
              <a:off x="0" y="-47625"/>
              <a:ext cx="2128497" cy="470633"/>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a:off x="257175" y="2923796"/>
            <a:ext cx="1543050" cy="1543050"/>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AEAEA"/>
            </a:solidFill>
          </p:spPr>
        </p:sp>
        <p:sp>
          <p:nvSpPr>
            <p:cNvPr id="11" name="TextBox 11"/>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12" name="Group 12"/>
          <p:cNvGrpSpPr/>
          <p:nvPr/>
        </p:nvGrpSpPr>
        <p:grpSpPr>
          <a:xfrm>
            <a:off x="257175" y="4981987"/>
            <a:ext cx="1543050" cy="1543050"/>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AEAEA"/>
            </a:solidFill>
          </p:spPr>
        </p:sp>
        <p:sp>
          <p:nvSpPr>
            <p:cNvPr id="14" name="TextBox 14"/>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15" name="Group 15"/>
          <p:cNvGrpSpPr/>
          <p:nvPr/>
        </p:nvGrpSpPr>
        <p:grpSpPr>
          <a:xfrm>
            <a:off x="7564224" y="9418474"/>
            <a:ext cx="3086100" cy="3086100"/>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0000">
                    <a:alpha val="100000"/>
                  </a:srgbClr>
                </a:gs>
                <a:gs pos="100000">
                  <a:srgbClr val="3533CD">
                    <a:alpha val="100000"/>
                  </a:srgbClr>
                </a:gs>
              </a:gsLst>
              <a:lin ang="0"/>
            </a:gradFill>
          </p:spPr>
        </p:sp>
        <p:sp>
          <p:nvSpPr>
            <p:cNvPr id="17" name="TextBox 17"/>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sp>
        <p:nvSpPr>
          <p:cNvPr id="18" name="TextBox 18"/>
          <p:cNvSpPr txBox="1"/>
          <p:nvPr/>
        </p:nvSpPr>
        <p:spPr>
          <a:xfrm>
            <a:off x="1028700" y="1123856"/>
            <a:ext cx="5849287" cy="761715"/>
          </a:xfrm>
          <a:prstGeom prst="rect">
            <a:avLst/>
          </a:prstGeom>
        </p:spPr>
        <p:txBody>
          <a:bodyPr lIns="0" tIns="0" rIns="0" bIns="0" rtlCol="0" anchor="t">
            <a:spAutoFit/>
          </a:bodyPr>
          <a:lstStyle/>
          <a:p>
            <a:pPr algn="l">
              <a:lnSpc>
                <a:spcPts val="6235"/>
              </a:lnSpc>
              <a:spcBef>
                <a:spcPct val="0"/>
              </a:spcBef>
            </a:pPr>
            <a:r>
              <a:rPr lang="en-US" sz="4453" dirty="0">
                <a:solidFill>
                  <a:srgbClr val="004AAD"/>
                </a:solidFill>
                <a:latin typeface="League Spartan"/>
              </a:rPr>
              <a:t> INDUSTRIES :</a:t>
            </a:r>
          </a:p>
        </p:txBody>
      </p:sp>
      <p:sp>
        <p:nvSpPr>
          <p:cNvPr id="19" name="TextBox 19"/>
          <p:cNvSpPr txBox="1"/>
          <p:nvPr/>
        </p:nvSpPr>
        <p:spPr>
          <a:xfrm>
            <a:off x="0" y="3211525"/>
            <a:ext cx="2051275" cy="925878"/>
          </a:xfrm>
          <a:prstGeom prst="rect">
            <a:avLst/>
          </a:prstGeom>
        </p:spPr>
        <p:txBody>
          <a:bodyPr lIns="0" tIns="0" rIns="0" bIns="0" rtlCol="0" anchor="t">
            <a:spAutoFit/>
          </a:bodyPr>
          <a:lstStyle/>
          <a:p>
            <a:pPr algn="ctr">
              <a:lnSpc>
                <a:spcPts val="7575"/>
              </a:lnSpc>
              <a:spcBef>
                <a:spcPct val="0"/>
              </a:spcBef>
            </a:pPr>
            <a:r>
              <a:rPr lang="en-US" sz="5411">
                <a:solidFill>
                  <a:srgbClr val="004AAD"/>
                </a:solidFill>
                <a:latin typeface="League Spartan"/>
              </a:rPr>
              <a:t>01</a:t>
            </a:r>
          </a:p>
        </p:txBody>
      </p:sp>
      <p:sp>
        <p:nvSpPr>
          <p:cNvPr id="20" name="TextBox 20"/>
          <p:cNvSpPr txBox="1"/>
          <p:nvPr/>
        </p:nvSpPr>
        <p:spPr>
          <a:xfrm>
            <a:off x="0" y="5267513"/>
            <a:ext cx="2051275" cy="925878"/>
          </a:xfrm>
          <a:prstGeom prst="rect">
            <a:avLst/>
          </a:prstGeom>
        </p:spPr>
        <p:txBody>
          <a:bodyPr lIns="0" tIns="0" rIns="0" bIns="0" rtlCol="0" anchor="t">
            <a:spAutoFit/>
          </a:bodyPr>
          <a:lstStyle/>
          <a:p>
            <a:pPr algn="ctr">
              <a:lnSpc>
                <a:spcPts val="7575"/>
              </a:lnSpc>
              <a:spcBef>
                <a:spcPct val="0"/>
              </a:spcBef>
            </a:pPr>
            <a:r>
              <a:rPr lang="en-US" sz="5411">
                <a:solidFill>
                  <a:srgbClr val="004AAD"/>
                </a:solidFill>
                <a:latin typeface="League Spartan"/>
              </a:rPr>
              <a:t>02</a:t>
            </a:r>
          </a:p>
        </p:txBody>
      </p:sp>
      <p:sp>
        <p:nvSpPr>
          <p:cNvPr id="21" name="TextBox 21"/>
          <p:cNvSpPr txBox="1"/>
          <p:nvPr/>
        </p:nvSpPr>
        <p:spPr>
          <a:xfrm>
            <a:off x="11668572" y="3190761"/>
            <a:ext cx="5993860" cy="1015029"/>
          </a:xfrm>
          <a:prstGeom prst="rect">
            <a:avLst/>
          </a:prstGeom>
        </p:spPr>
        <p:txBody>
          <a:bodyPr lIns="0" tIns="0" rIns="0" bIns="0" rtlCol="0" anchor="t">
            <a:spAutoFit/>
          </a:bodyPr>
          <a:lstStyle/>
          <a:p>
            <a:pPr algn="l">
              <a:lnSpc>
                <a:spcPts val="2712"/>
              </a:lnSpc>
              <a:spcBef>
                <a:spcPct val="0"/>
              </a:spcBef>
            </a:pPr>
            <a:r>
              <a:rPr lang="en-US" sz="1937">
                <a:solidFill>
                  <a:srgbClr val="FFFFFF"/>
                </a:solidFill>
                <a:latin typeface="Poppins"/>
              </a:rPr>
              <a:t>Lorem ipsum dolor sit amet, consectetur adipiscing elit, sed do eiusmod tempor incididunt ut labore et dolore </a:t>
            </a:r>
          </a:p>
        </p:txBody>
      </p:sp>
      <p:grpSp>
        <p:nvGrpSpPr>
          <p:cNvPr id="22" name="Group 22"/>
          <p:cNvGrpSpPr/>
          <p:nvPr/>
        </p:nvGrpSpPr>
        <p:grpSpPr>
          <a:xfrm>
            <a:off x="13788379" y="-2057400"/>
            <a:ext cx="3086100" cy="3086100"/>
            <a:chOff x="0" y="0"/>
            <a:chExt cx="812800" cy="812800"/>
          </a:xfrm>
        </p:grpSpPr>
        <p:sp>
          <p:nvSpPr>
            <p:cNvPr id="23" name="Freeform 2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0000">
                    <a:alpha val="100000"/>
                  </a:srgbClr>
                </a:gs>
                <a:gs pos="100000">
                  <a:srgbClr val="3533CD">
                    <a:alpha val="100000"/>
                  </a:srgbClr>
                </a:gs>
              </a:gsLst>
              <a:lin ang="0"/>
            </a:gradFill>
          </p:spPr>
        </p:sp>
        <p:sp>
          <p:nvSpPr>
            <p:cNvPr id="24" name="TextBox 24"/>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25" name="Group 25"/>
          <p:cNvGrpSpPr/>
          <p:nvPr/>
        </p:nvGrpSpPr>
        <p:grpSpPr>
          <a:xfrm>
            <a:off x="1028700" y="7035772"/>
            <a:ext cx="8078574" cy="1606110"/>
            <a:chOff x="0" y="0"/>
            <a:chExt cx="2127690" cy="423008"/>
          </a:xfrm>
        </p:grpSpPr>
        <p:sp>
          <p:nvSpPr>
            <p:cNvPr id="26" name="Freeform 26"/>
            <p:cNvSpPr/>
            <p:nvPr/>
          </p:nvSpPr>
          <p:spPr>
            <a:xfrm>
              <a:off x="0" y="0"/>
              <a:ext cx="2127690" cy="423008"/>
            </a:xfrm>
            <a:custGeom>
              <a:avLst/>
              <a:gdLst/>
              <a:ahLst/>
              <a:cxnLst/>
              <a:rect l="l" t="t" r="r" b="b"/>
              <a:pathLst>
                <a:path w="2127690" h="423008">
                  <a:moveTo>
                    <a:pt x="0" y="0"/>
                  </a:moveTo>
                  <a:lnTo>
                    <a:pt x="2127690" y="0"/>
                  </a:lnTo>
                  <a:lnTo>
                    <a:pt x="2127690" y="423008"/>
                  </a:lnTo>
                  <a:lnTo>
                    <a:pt x="0" y="423008"/>
                  </a:lnTo>
                  <a:close/>
                </a:path>
              </a:pathLst>
            </a:custGeom>
            <a:gradFill rotWithShape="1">
              <a:gsLst>
                <a:gs pos="0">
                  <a:srgbClr val="000000">
                    <a:alpha val="100000"/>
                  </a:srgbClr>
                </a:gs>
                <a:gs pos="100000">
                  <a:srgbClr val="3533CD">
                    <a:alpha val="100000"/>
                  </a:srgbClr>
                </a:gs>
              </a:gsLst>
              <a:lin ang="0"/>
            </a:gradFill>
          </p:spPr>
        </p:sp>
        <p:sp>
          <p:nvSpPr>
            <p:cNvPr id="27" name="TextBox 27"/>
            <p:cNvSpPr txBox="1"/>
            <p:nvPr/>
          </p:nvSpPr>
          <p:spPr>
            <a:xfrm>
              <a:off x="0" y="-47625"/>
              <a:ext cx="2127690" cy="470633"/>
            </a:xfrm>
            <a:prstGeom prst="rect">
              <a:avLst/>
            </a:prstGeom>
          </p:spPr>
          <p:txBody>
            <a:bodyPr lIns="50800" tIns="50800" rIns="50800" bIns="50800" rtlCol="0" anchor="ctr"/>
            <a:lstStyle/>
            <a:p>
              <a:pPr algn="ctr">
                <a:lnSpc>
                  <a:spcPts val="2659"/>
                </a:lnSpc>
              </a:pPr>
              <a:endParaRPr/>
            </a:p>
          </p:txBody>
        </p:sp>
      </p:grpSp>
      <p:grpSp>
        <p:nvGrpSpPr>
          <p:cNvPr id="28" name="Group 28"/>
          <p:cNvGrpSpPr/>
          <p:nvPr/>
        </p:nvGrpSpPr>
        <p:grpSpPr>
          <a:xfrm>
            <a:off x="257175" y="7098832"/>
            <a:ext cx="1543050" cy="1543050"/>
            <a:chOff x="0" y="0"/>
            <a:chExt cx="812800" cy="812800"/>
          </a:xfrm>
        </p:grpSpPr>
        <p:sp>
          <p:nvSpPr>
            <p:cNvPr id="29" name="Freeform 2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AEAEA"/>
            </a:solidFill>
          </p:spPr>
        </p:sp>
        <p:sp>
          <p:nvSpPr>
            <p:cNvPr id="30" name="TextBox 30"/>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sp>
        <p:nvSpPr>
          <p:cNvPr id="31" name="TextBox 31"/>
          <p:cNvSpPr txBox="1"/>
          <p:nvPr/>
        </p:nvSpPr>
        <p:spPr>
          <a:xfrm>
            <a:off x="3062" y="7445347"/>
            <a:ext cx="2051275" cy="925878"/>
          </a:xfrm>
          <a:prstGeom prst="rect">
            <a:avLst/>
          </a:prstGeom>
        </p:spPr>
        <p:txBody>
          <a:bodyPr lIns="0" tIns="0" rIns="0" bIns="0" rtlCol="0" anchor="t">
            <a:spAutoFit/>
          </a:bodyPr>
          <a:lstStyle/>
          <a:p>
            <a:pPr algn="ctr">
              <a:lnSpc>
                <a:spcPts val="7575"/>
              </a:lnSpc>
              <a:spcBef>
                <a:spcPct val="0"/>
              </a:spcBef>
            </a:pPr>
            <a:r>
              <a:rPr lang="en-US" sz="5411">
                <a:solidFill>
                  <a:srgbClr val="004AAD"/>
                </a:solidFill>
                <a:latin typeface="League Spartan"/>
              </a:rPr>
              <a:t>03</a:t>
            </a:r>
          </a:p>
        </p:txBody>
      </p:sp>
      <p:grpSp>
        <p:nvGrpSpPr>
          <p:cNvPr id="32" name="Group 32"/>
          <p:cNvGrpSpPr/>
          <p:nvPr/>
        </p:nvGrpSpPr>
        <p:grpSpPr>
          <a:xfrm>
            <a:off x="10464361" y="2892266"/>
            <a:ext cx="7823639" cy="1606110"/>
            <a:chOff x="0" y="0"/>
            <a:chExt cx="2060547" cy="423008"/>
          </a:xfrm>
        </p:grpSpPr>
        <p:sp>
          <p:nvSpPr>
            <p:cNvPr id="33" name="Freeform 33"/>
            <p:cNvSpPr/>
            <p:nvPr/>
          </p:nvSpPr>
          <p:spPr>
            <a:xfrm>
              <a:off x="0" y="0"/>
              <a:ext cx="2060547" cy="423008"/>
            </a:xfrm>
            <a:custGeom>
              <a:avLst/>
              <a:gdLst/>
              <a:ahLst/>
              <a:cxnLst/>
              <a:rect l="l" t="t" r="r" b="b"/>
              <a:pathLst>
                <a:path w="2060547" h="423008">
                  <a:moveTo>
                    <a:pt x="0" y="0"/>
                  </a:moveTo>
                  <a:lnTo>
                    <a:pt x="2060547" y="0"/>
                  </a:lnTo>
                  <a:lnTo>
                    <a:pt x="2060547" y="423008"/>
                  </a:lnTo>
                  <a:lnTo>
                    <a:pt x="0" y="423008"/>
                  </a:lnTo>
                  <a:close/>
                </a:path>
              </a:pathLst>
            </a:custGeom>
            <a:gradFill rotWithShape="1">
              <a:gsLst>
                <a:gs pos="0">
                  <a:srgbClr val="000000">
                    <a:alpha val="100000"/>
                  </a:srgbClr>
                </a:gs>
                <a:gs pos="100000">
                  <a:srgbClr val="3533CD">
                    <a:alpha val="100000"/>
                  </a:srgbClr>
                </a:gs>
              </a:gsLst>
              <a:lin ang="0"/>
            </a:gradFill>
          </p:spPr>
        </p:sp>
        <p:sp>
          <p:nvSpPr>
            <p:cNvPr id="34" name="TextBox 34"/>
            <p:cNvSpPr txBox="1"/>
            <p:nvPr/>
          </p:nvSpPr>
          <p:spPr>
            <a:xfrm>
              <a:off x="0" y="-47625"/>
              <a:ext cx="2060547" cy="470633"/>
            </a:xfrm>
            <a:prstGeom prst="rect">
              <a:avLst/>
            </a:prstGeom>
          </p:spPr>
          <p:txBody>
            <a:bodyPr lIns="50800" tIns="50800" rIns="50800" bIns="50800" rtlCol="0" anchor="ctr"/>
            <a:lstStyle/>
            <a:p>
              <a:pPr algn="ctr">
                <a:lnSpc>
                  <a:spcPts val="2659"/>
                </a:lnSpc>
              </a:pPr>
              <a:endParaRPr/>
            </a:p>
          </p:txBody>
        </p:sp>
      </p:grpSp>
      <p:grpSp>
        <p:nvGrpSpPr>
          <p:cNvPr id="35" name="Group 35"/>
          <p:cNvGrpSpPr/>
          <p:nvPr/>
        </p:nvGrpSpPr>
        <p:grpSpPr>
          <a:xfrm>
            <a:off x="9616398" y="2892266"/>
            <a:ext cx="1543050" cy="1543050"/>
            <a:chOff x="0" y="0"/>
            <a:chExt cx="812800" cy="812800"/>
          </a:xfrm>
        </p:grpSpPr>
        <p:sp>
          <p:nvSpPr>
            <p:cNvPr id="36" name="Freeform 3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AEAEA"/>
            </a:solidFill>
          </p:spPr>
        </p:sp>
        <p:sp>
          <p:nvSpPr>
            <p:cNvPr id="37" name="TextBox 37"/>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38" name="Group 38"/>
          <p:cNvGrpSpPr/>
          <p:nvPr/>
        </p:nvGrpSpPr>
        <p:grpSpPr>
          <a:xfrm>
            <a:off x="10206364" y="4981987"/>
            <a:ext cx="8081636" cy="1606110"/>
            <a:chOff x="0" y="0"/>
            <a:chExt cx="2128497" cy="423008"/>
          </a:xfrm>
        </p:grpSpPr>
        <p:sp>
          <p:nvSpPr>
            <p:cNvPr id="39" name="Freeform 39"/>
            <p:cNvSpPr/>
            <p:nvPr/>
          </p:nvSpPr>
          <p:spPr>
            <a:xfrm>
              <a:off x="0" y="0"/>
              <a:ext cx="2128497" cy="423008"/>
            </a:xfrm>
            <a:custGeom>
              <a:avLst/>
              <a:gdLst/>
              <a:ahLst/>
              <a:cxnLst/>
              <a:rect l="l" t="t" r="r" b="b"/>
              <a:pathLst>
                <a:path w="2128497" h="423008">
                  <a:moveTo>
                    <a:pt x="0" y="0"/>
                  </a:moveTo>
                  <a:lnTo>
                    <a:pt x="2128497" y="0"/>
                  </a:lnTo>
                  <a:lnTo>
                    <a:pt x="2128497" y="423008"/>
                  </a:lnTo>
                  <a:lnTo>
                    <a:pt x="0" y="423008"/>
                  </a:lnTo>
                  <a:close/>
                </a:path>
              </a:pathLst>
            </a:custGeom>
            <a:gradFill rotWithShape="1">
              <a:gsLst>
                <a:gs pos="0">
                  <a:srgbClr val="000000">
                    <a:alpha val="100000"/>
                  </a:srgbClr>
                </a:gs>
                <a:gs pos="100000">
                  <a:srgbClr val="3533CD">
                    <a:alpha val="100000"/>
                  </a:srgbClr>
                </a:gs>
              </a:gsLst>
              <a:lin ang="0"/>
            </a:gradFill>
          </p:spPr>
        </p:sp>
        <p:sp>
          <p:nvSpPr>
            <p:cNvPr id="40" name="TextBox 40"/>
            <p:cNvSpPr txBox="1"/>
            <p:nvPr/>
          </p:nvSpPr>
          <p:spPr>
            <a:xfrm>
              <a:off x="0" y="-47625"/>
              <a:ext cx="2128497" cy="470633"/>
            </a:xfrm>
            <a:prstGeom prst="rect">
              <a:avLst/>
            </a:prstGeom>
          </p:spPr>
          <p:txBody>
            <a:bodyPr lIns="50800" tIns="50800" rIns="50800" bIns="50800" rtlCol="0" anchor="ctr"/>
            <a:lstStyle/>
            <a:p>
              <a:pPr algn="ctr">
                <a:lnSpc>
                  <a:spcPts val="2659"/>
                </a:lnSpc>
              </a:pPr>
              <a:endParaRPr/>
            </a:p>
          </p:txBody>
        </p:sp>
      </p:grpSp>
      <p:grpSp>
        <p:nvGrpSpPr>
          <p:cNvPr id="41" name="Group 41"/>
          <p:cNvGrpSpPr/>
          <p:nvPr/>
        </p:nvGrpSpPr>
        <p:grpSpPr>
          <a:xfrm>
            <a:off x="9692836" y="4995549"/>
            <a:ext cx="1543050" cy="1543050"/>
            <a:chOff x="0" y="0"/>
            <a:chExt cx="812800" cy="812800"/>
          </a:xfrm>
        </p:grpSpPr>
        <p:sp>
          <p:nvSpPr>
            <p:cNvPr id="42" name="Freeform 4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AEAEA"/>
            </a:solidFill>
          </p:spPr>
        </p:sp>
        <p:sp>
          <p:nvSpPr>
            <p:cNvPr id="43" name="TextBox 43"/>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44" name="Group 44"/>
          <p:cNvGrpSpPr/>
          <p:nvPr/>
        </p:nvGrpSpPr>
        <p:grpSpPr>
          <a:xfrm>
            <a:off x="10206364" y="7035772"/>
            <a:ext cx="8078574" cy="1606110"/>
            <a:chOff x="0" y="0"/>
            <a:chExt cx="2127690" cy="423008"/>
          </a:xfrm>
        </p:grpSpPr>
        <p:sp>
          <p:nvSpPr>
            <p:cNvPr id="45" name="Freeform 45"/>
            <p:cNvSpPr/>
            <p:nvPr/>
          </p:nvSpPr>
          <p:spPr>
            <a:xfrm>
              <a:off x="0" y="0"/>
              <a:ext cx="2127690" cy="423008"/>
            </a:xfrm>
            <a:custGeom>
              <a:avLst/>
              <a:gdLst/>
              <a:ahLst/>
              <a:cxnLst/>
              <a:rect l="l" t="t" r="r" b="b"/>
              <a:pathLst>
                <a:path w="2127690" h="423008">
                  <a:moveTo>
                    <a:pt x="0" y="0"/>
                  </a:moveTo>
                  <a:lnTo>
                    <a:pt x="2127690" y="0"/>
                  </a:lnTo>
                  <a:lnTo>
                    <a:pt x="2127690" y="423008"/>
                  </a:lnTo>
                  <a:lnTo>
                    <a:pt x="0" y="423008"/>
                  </a:lnTo>
                  <a:close/>
                </a:path>
              </a:pathLst>
            </a:custGeom>
            <a:gradFill rotWithShape="1">
              <a:gsLst>
                <a:gs pos="0">
                  <a:srgbClr val="000000">
                    <a:alpha val="100000"/>
                  </a:srgbClr>
                </a:gs>
                <a:gs pos="100000">
                  <a:srgbClr val="3533CD">
                    <a:alpha val="100000"/>
                  </a:srgbClr>
                </a:gs>
              </a:gsLst>
              <a:lin ang="0"/>
            </a:gradFill>
          </p:spPr>
        </p:sp>
        <p:sp>
          <p:nvSpPr>
            <p:cNvPr id="46" name="TextBox 46"/>
            <p:cNvSpPr txBox="1"/>
            <p:nvPr/>
          </p:nvSpPr>
          <p:spPr>
            <a:xfrm>
              <a:off x="0" y="-47625"/>
              <a:ext cx="2127690" cy="470633"/>
            </a:xfrm>
            <a:prstGeom prst="rect">
              <a:avLst/>
            </a:prstGeom>
          </p:spPr>
          <p:txBody>
            <a:bodyPr lIns="50800" tIns="50800" rIns="50800" bIns="50800" rtlCol="0" anchor="ctr"/>
            <a:lstStyle/>
            <a:p>
              <a:pPr algn="ctr">
                <a:lnSpc>
                  <a:spcPts val="2659"/>
                </a:lnSpc>
              </a:pPr>
              <a:endParaRPr/>
            </a:p>
          </p:txBody>
        </p:sp>
      </p:grpSp>
      <p:grpSp>
        <p:nvGrpSpPr>
          <p:cNvPr id="47" name="Group 47"/>
          <p:cNvGrpSpPr/>
          <p:nvPr/>
        </p:nvGrpSpPr>
        <p:grpSpPr>
          <a:xfrm>
            <a:off x="9616398" y="7035772"/>
            <a:ext cx="1543050" cy="1543050"/>
            <a:chOff x="0" y="0"/>
            <a:chExt cx="812800" cy="812800"/>
          </a:xfrm>
        </p:grpSpPr>
        <p:sp>
          <p:nvSpPr>
            <p:cNvPr id="48" name="Freeform 4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AEAEA"/>
            </a:solidFill>
          </p:spPr>
        </p:sp>
        <p:sp>
          <p:nvSpPr>
            <p:cNvPr id="49" name="TextBox 49"/>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sp>
        <p:nvSpPr>
          <p:cNvPr id="50" name="TextBox 50"/>
          <p:cNvSpPr txBox="1"/>
          <p:nvPr/>
        </p:nvSpPr>
        <p:spPr>
          <a:xfrm>
            <a:off x="9438723" y="7323501"/>
            <a:ext cx="2051275" cy="925878"/>
          </a:xfrm>
          <a:prstGeom prst="rect">
            <a:avLst/>
          </a:prstGeom>
        </p:spPr>
        <p:txBody>
          <a:bodyPr lIns="0" tIns="0" rIns="0" bIns="0" rtlCol="0" anchor="t">
            <a:spAutoFit/>
          </a:bodyPr>
          <a:lstStyle/>
          <a:p>
            <a:pPr algn="ctr">
              <a:lnSpc>
                <a:spcPts val="7575"/>
              </a:lnSpc>
              <a:spcBef>
                <a:spcPct val="0"/>
              </a:spcBef>
            </a:pPr>
            <a:r>
              <a:rPr lang="en-US" sz="5411">
                <a:solidFill>
                  <a:srgbClr val="004AAD"/>
                </a:solidFill>
                <a:latin typeface="League Spartan"/>
              </a:rPr>
              <a:t>06</a:t>
            </a:r>
          </a:p>
        </p:txBody>
      </p:sp>
      <p:sp>
        <p:nvSpPr>
          <p:cNvPr id="51" name="TextBox 51"/>
          <p:cNvSpPr txBox="1"/>
          <p:nvPr/>
        </p:nvSpPr>
        <p:spPr>
          <a:xfrm>
            <a:off x="9362285" y="5328845"/>
            <a:ext cx="2051275" cy="925878"/>
          </a:xfrm>
          <a:prstGeom prst="rect">
            <a:avLst/>
          </a:prstGeom>
        </p:spPr>
        <p:txBody>
          <a:bodyPr lIns="0" tIns="0" rIns="0" bIns="0" rtlCol="0" anchor="t">
            <a:spAutoFit/>
          </a:bodyPr>
          <a:lstStyle/>
          <a:p>
            <a:pPr algn="ctr">
              <a:lnSpc>
                <a:spcPts val="7575"/>
              </a:lnSpc>
              <a:spcBef>
                <a:spcPct val="0"/>
              </a:spcBef>
            </a:pPr>
            <a:r>
              <a:rPr lang="en-US" sz="5411">
                <a:solidFill>
                  <a:srgbClr val="004AAD"/>
                </a:solidFill>
                <a:latin typeface="League Spartan"/>
              </a:rPr>
              <a:t>05</a:t>
            </a:r>
          </a:p>
        </p:txBody>
      </p:sp>
      <p:sp>
        <p:nvSpPr>
          <p:cNvPr id="52" name="TextBox 52"/>
          <p:cNvSpPr txBox="1"/>
          <p:nvPr/>
        </p:nvSpPr>
        <p:spPr>
          <a:xfrm>
            <a:off x="9362285" y="3211525"/>
            <a:ext cx="2051275" cy="925878"/>
          </a:xfrm>
          <a:prstGeom prst="rect">
            <a:avLst/>
          </a:prstGeom>
        </p:spPr>
        <p:txBody>
          <a:bodyPr lIns="0" tIns="0" rIns="0" bIns="0" rtlCol="0" anchor="t">
            <a:spAutoFit/>
          </a:bodyPr>
          <a:lstStyle/>
          <a:p>
            <a:pPr algn="ctr">
              <a:lnSpc>
                <a:spcPts val="7575"/>
              </a:lnSpc>
              <a:spcBef>
                <a:spcPct val="0"/>
              </a:spcBef>
            </a:pPr>
            <a:r>
              <a:rPr lang="en-US" sz="5411">
                <a:solidFill>
                  <a:srgbClr val="004AAD"/>
                </a:solidFill>
                <a:latin typeface="League Spartan"/>
              </a:rPr>
              <a:t>04</a:t>
            </a:r>
          </a:p>
        </p:txBody>
      </p:sp>
      <p:sp>
        <p:nvSpPr>
          <p:cNvPr id="53" name="TextBox 53"/>
          <p:cNvSpPr txBox="1"/>
          <p:nvPr/>
        </p:nvSpPr>
        <p:spPr>
          <a:xfrm>
            <a:off x="1023474" y="3040415"/>
            <a:ext cx="8081636" cy="1296671"/>
          </a:xfrm>
          <a:prstGeom prst="rect">
            <a:avLst/>
          </a:prstGeom>
        </p:spPr>
        <p:txBody>
          <a:bodyPr lIns="0" tIns="0" rIns="0" bIns="0" rtlCol="0" anchor="t">
            <a:spAutoFit/>
          </a:bodyPr>
          <a:lstStyle/>
          <a:p>
            <a:pPr algn="ctr">
              <a:lnSpc>
                <a:spcPts val="5179"/>
              </a:lnSpc>
              <a:spcBef>
                <a:spcPct val="0"/>
              </a:spcBef>
            </a:pPr>
            <a:r>
              <a:rPr lang="en-US" sz="3699">
                <a:solidFill>
                  <a:srgbClr val="FEFEFE"/>
                </a:solidFill>
                <a:latin typeface="Archivo Black"/>
              </a:rPr>
              <a:t>AUTOMOTIVE MANUFACTURING</a:t>
            </a:r>
          </a:p>
        </p:txBody>
      </p:sp>
      <p:sp>
        <p:nvSpPr>
          <p:cNvPr id="54" name="TextBox 54"/>
          <p:cNvSpPr txBox="1"/>
          <p:nvPr/>
        </p:nvSpPr>
        <p:spPr>
          <a:xfrm>
            <a:off x="1023474" y="5067077"/>
            <a:ext cx="8081636" cy="1296671"/>
          </a:xfrm>
          <a:prstGeom prst="rect">
            <a:avLst/>
          </a:prstGeom>
        </p:spPr>
        <p:txBody>
          <a:bodyPr lIns="0" tIns="0" rIns="0" bIns="0" rtlCol="0" anchor="t">
            <a:spAutoFit/>
          </a:bodyPr>
          <a:lstStyle/>
          <a:p>
            <a:pPr algn="ctr">
              <a:lnSpc>
                <a:spcPts val="5179"/>
              </a:lnSpc>
            </a:pPr>
            <a:r>
              <a:rPr lang="en-US" sz="3699">
                <a:solidFill>
                  <a:srgbClr val="FEFEFE"/>
                </a:solidFill>
                <a:latin typeface="Archivo Black"/>
              </a:rPr>
              <a:t>BATTERY</a:t>
            </a:r>
          </a:p>
          <a:p>
            <a:pPr algn="ctr">
              <a:lnSpc>
                <a:spcPts val="5179"/>
              </a:lnSpc>
              <a:spcBef>
                <a:spcPct val="0"/>
              </a:spcBef>
            </a:pPr>
            <a:r>
              <a:rPr lang="en-US" sz="3699">
                <a:solidFill>
                  <a:srgbClr val="FEFEFE"/>
                </a:solidFill>
                <a:latin typeface="Archivo Black"/>
              </a:rPr>
              <a:t> MANUFACTURING</a:t>
            </a:r>
          </a:p>
        </p:txBody>
      </p:sp>
      <p:sp>
        <p:nvSpPr>
          <p:cNvPr id="55" name="TextBox 55"/>
          <p:cNvSpPr txBox="1"/>
          <p:nvPr/>
        </p:nvSpPr>
        <p:spPr>
          <a:xfrm>
            <a:off x="1023474" y="7120862"/>
            <a:ext cx="8081636" cy="1296671"/>
          </a:xfrm>
          <a:prstGeom prst="rect">
            <a:avLst/>
          </a:prstGeom>
        </p:spPr>
        <p:txBody>
          <a:bodyPr lIns="0" tIns="0" rIns="0" bIns="0" rtlCol="0" anchor="t">
            <a:spAutoFit/>
          </a:bodyPr>
          <a:lstStyle/>
          <a:p>
            <a:pPr algn="ctr">
              <a:lnSpc>
                <a:spcPts val="5179"/>
              </a:lnSpc>
            </a:pPr>
            <a:r>
              <a:rPr lang="en-US" sz="3699">
                <a:solidFill>
                  <a:srgbClr val="FEFEFE"/>
                </a:solidFill>
                <a:latin typeface="Archivo Black"/>
              </a:rPr>
              <a:t>CHEMICAL </a:t>
            </a:r>
          </a:p>
          <a:p>
            <a:pPr algn="ctr">
              <a:lnSpc>
                <a:spcPts val="5179"/>
              </a:lnSpc>
              <a:spcBef>
                <a:spcPct val="0"/>
              </a:spcBef>
            </a:pPr>
            <a:r>
              <a:rPr lang="en-US" sz="3699">
                <a:solidFill>
                  <a:srgbClr val="FEFEFE"/>
                </a:solidFill>
                <a:latin typeface="Archivo Black"/>
              </a:rPr>
              <a:t>INDUSTRIES</a:t>
            </a:r>
          </a:p>
        </p:txBody>
      </p:sp>
      <p:sp>
        <p:nvSpPr>
          <p:cNvPr id="56" name="TextBox 56"/>
          <p:cNvSpPr txBox="1"/>
          <p:nvPr/>
        </p:nvSpPr>
        <p:spPr>
          <a:xfrm>
            <a:off x="10011013" y="2977356"/>
            <a:ext cx="8081636" cy="1296671"/>
          </a:xfrm>
          <a:prstGeom prst="rect">
            <a:avLst/>
          </a:prstGeom>
        </p:spPr>
        <p:txBody>
          <a:bodyPr lIns="0" tIns="0" rIns="0" bIns="0" rtlCol="0" anchor="t">
            <a:spAutoFit/>
          </a:bodyPr>
          <a:lstStyle/>
          <a:p>
            <a:pPr algn="ctr">
              <a:lnSpc>
                <a:spcPts val="5179"/>
              </a:lnSpc>
            </a:pPr>
            <a:r>
              <a:rPr lang="en-US" sz="3699">
                <a:solidFill>
                  <a:srgbClr val="FEFEFE"/>
                </a:solidFill>
                <a:latin typeface="Archivo Black"/>
              </a:rPr>
              <a:t>DATA </a:t>
            </a:r>
          </a:p>
          <a:p>
            <a:pPr algn="ctr">
              <a:lnSpc>
                <a:spcPts val="5179"/>
              </a:lnSpc>
              <a:spcBef>
                <a:spcPct val="0"/>
              </a:spcBef>
            </a:pPr>
            <a:r>
              <a:rPr lang="en-US" sz="3699">
                <a:solidFill>
                  <a:srgbClr val="FEFEFE"/>
                </a:solidFill>
                <a:latin typeface="Archivo Black"/>
              </a:rPr>
              <a:t>CENTERS</a:t>
            </a:r>
          </a:p>
        </p:txBody>
      </p:sp>
      <p:sp>
        <p:nvSpPr>
          <p:cNvPr id="57" name="TextBox 57"/>
          <p:cNvSpPr txBox="1"/>
          <p:nvPr/>
        </p:nvSpPr>
        <p:spPr>
          <a:xfrm>
            <a:off x="10203301" y="5080639"/>
            <a:ext cx="8081636" cy="1296671"/>
          </a:xfrm>
          <a:prstGeom prst="rect">
            <a:avLst/>
          </a:prstGeom>
        </p:spPr>
        <p:txBody>
          <a:bodyPr lIns="0" tIns="0" rIns="0" bIns="0" rtlCol="0" anchor="t">
            <a:spAutoFit/>
          </a:bodyPr>
          <a:lstStyle/>
          <a:p>
            <a:pPr algn="ctr">
              <a:lnSpc>
                <a:spcPts val="5179"/>
              </a:lnSpc>
            </a:pPr>
            <a:r>
              <a:rPr lang="en-US" sz="3699">
                <a:solidFill>
                  <a:srgbClr val="FEFEFE"/>
                </a:solidFill>
                <a:latin typeface="Archivo Black"/>
              </a:rPr>
              <a:t>ELECTRONICS</a:t>
            </a:r>
          </a:p>
          <a:p>
            <a:pPr algn="ctr">
              <a:lnSpc>
                <a:spcPts val="5179"/>
              </a:lnSpc>
              <a:spcBef>
                <a:spcPct val="0"/>
              </a:spcBef>
            </a:pPr>
            <a:r>
              <a:rPr lang="en-US" sz="3699">
                <a:solidFill>
                  <a:srgbClr val="FEFEFE"/>
                </a:solidFill>
                <a:latin typeface="Archivo Black"/>
              </a:rPr>
              <a:t>INDUSTRIES</a:t>
            </a:r>
          </a:p>
        </p:txBody>
      </p:sp>
      <p:sp>
        <p:nvSpPr>
          <p:cNvPr id="58" name="TextBox 58"/>
          <p:cNvSpPr txBox="1"/>
          <p:nvPr/>
        </p:nvSpPr>
        <p:spPr>
          <a:xfrm>
            <a:off x="10335362" y="7397722"/>
            <a:ext cx="8081636" cy="639446"/>
          </a:xfrm>
          <a:prstGeom prst="rect">
            <a:avLst/>
          </a:prstGeom>
        </p:spPr>
        <p:txBody>
          <a:bodyPr lIns="0" tIns="0" rIns="0" bIns="0" rtlCol="0" anchor="t">
            <a:spAutoFit/>
          </a:bodyPr>
          <a:lstStyle/>
          <a:p>
            <a:pPr algn="ctr">
              <a:lnSpc>
                <a:spcPts val="5179"/>
              </a:lnSpc>
              <a:spcBef>
                <a:spcPct val="0"/>
              </a:spcBef>
            </a:pPr>
            <a:r>
              <a:rPr lang="en-US" sz="3699">
                <a:solidFill>
                  <a:srgbClr val="FEFEFE"/>
                </a:solidFill>
                <a:latin typeface="Archivo Black"/>
              </a:rPr>
              <a:t>GLASS AND SOLAR</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413494"/>
            <a:ext cx="5849287" cy="761715"/>
          </a:xfrm>
          <a:prstGeom prst="rect">
            <a:avLst/>
          </a:prstGeom>
        </p:spPr>
        <p:txBody>
          <a:bodyPr lIns="0" tIns="0" rIns="0" bIns="0" rtlCol="0" anchor="t">
            <a:spAutoFit/>
          </a:bodyPr>
          <a:lstStyle/>
          <a:p>
            <a:pPr algn="l">
              <a:lnSpc>
                <a:spcPts val="6235"/>
              </a:lnSpc>
              <a:spcBef>
                <a:spcPct val="0"/>
              </a:spcBef>
            </a:pPr>
            <a:r>
              <a:rPr lang="en-US" sz="4453">
                <a:solidFill>
                  <a:srgbClr val="004AAD"/>
                </a:solidFill>
                <a:latin typeface="League Spartan"/>
              </a:rPr>
              <a:t>SOLUTIONS</a:t>
            </a:r>
          </a:p>
        </p:txBody>
      </p:sp>
      <p:sp>
        <p:nvSpPr>
          <p:cNvPr id="3" name="TextBox 3"/>
          <p:cNvSpPr txBox="1"/>
          <p:nvPr/>
        </p:nvSpPr>
        <p:spPr>
          <a:xfrm>
            <a:off x="198679" y="1480009"/>
            <a:ext cx="11088223" cy="637859"/>
          </a:xfrm>
          <a:prstGeom prst="rect">
            <a:avLst/>
          </a:prstGeom>
        </p:spPr>
        <p:txBody>
          <a:bodyPr lIns="0" tIns="0" rIns="0" bIns="0" rtlCol="0" anchor="t">
            <a:spAutoFit/>
          </a:bodyPr>
          <a:lstStyle/>
          <a:p>
            <a:pPr marL="812313" lvl="1" indent="-406156" algn="l">
              <a:lnSpc>
                <a:spcPts val="5267"/>
              </a:lnSpc>
              <a:spcBef>
                <a:spcPct val="0"/>
              </a:spcBef>
              <a:buAutoNum type="arabicPeriod"/>
            </a:pPr>
            <a:r>
              <a:rPr lang="en-US" sz="3762">
                <a:solidFill>
                  <a:srgbClr val="000000"/>
                </a:solidFill>
                <a:latin typeface="Garet Bold"/>
              </a:rPr>
              <a:t>ELECTRONICS SYSTEM DESIGN</a:t>
            </a:r>
          </a:p>
        </p:txBody>
      </p:sp>
      <p:sp>
        <p:nvSpPr>
          <p:cNvPr id="4" name="TextBox 4"/>
          <p:cNvSpPr txBox="1"/>
          <p:nvPr/>
        </p:nvSpPr>
        <p:spPr>
          <a:xfrm>
            <a:off x="425674" y="2334646"/>
            <a:ext cx="13380305" cy="9118268"/>
          </a:xfrm>
          <a:prstGeom prst="rect">
            <a:avLst/>
          </a:prstGeom>
        </p:spPr>
        <p:txBody>
          <a:bodyPr lIns="0" tIns="0" rIns="0" bIns="0" rtlCol="0" anchor="t">
            <a:spAutoFit/>
          </a:bodyPr>
          <a:lstStyle/>
          <a:p>
            <a:pPr marL="639597" lvl="1" indent="-319799" algn="l">
              <a:lnSpc>
                <a:spcPts val="4917"/>
              </a:lnSpc>
              <a:buFont typeface="Arial"/>
              <a:buChar char="•"/>
            </a:pPr>
            <a:r>
              <a:rPr lang="en-US" sz="2962">
                <a:solidFill>
                  <a:srgbClr val="000000"/>
                </a:solidFill>
                <a:latin typeface="Poppins Semi-Bold"/>
              </a:rPr>
              <a:t>EDA (Electronic Design Automation) Tools</a:t>
            </a:r>
            <a:r>
              <a:rPr lang="en-US" sz="2962">
                <a:solidFill>
                  <a:srgbClr val="000000"/>
                </a:solidFill>
                <a:latin typeface="Poppins"/>
              </a:rPr>
              <a:t>: Siemens offers advanced EDA tools through its subsidiary, Mentor Graphics. These tools include solutions for PCB design, IC design, and FPGA design, enabling high-performance and reliable electronic products.</a:t>
            </a:r>
          </a:p>
          <a:p>
            <a:pPr marL="639597" lvl="1" indent="-319799" algn="l">
              <a:lnSpc>
                <a:spcPts val="4917"/>
              </a:lnSpc>
              <a:buFont typeface="Arial"/>
              <a:buChar char="•"/>
            </a:pPr>
            <a:r>
              <a:rPr lang="en-US" sz="2962">
                <a:solidFill>
                  <a:srgbClr val="000000"/>
                </a:solidFill>
                <a:latin typeface="Poppins Semi-Bold"/>
              </a:rPr>
              <a:t>Simulation and Verification</a:t>
            </a:r>
            <a:r>
              <a:rPr lang="en-US" sz="2962">
                <a:solidFill>
                  <a:srgbClr val="000000"/>
                </a:solidFill>
                <a:latin typeface="Poppins"/>
              </a:rPr>
              <a:t>: Siemens’ simulation tools allow designers to test and validate electronic systems in a virtual environment, ensuring performance and reliability before physical prototyping.</a:t>
            </a:r>
          </a:p>
          <a:p>
            <a:pPr marL="639597" lvl="1" indent="-319799" algn="l">
              <a:lnSpc>
                <a:spcPts val="4917"/>
              </a:lnSpc>
              <a:buFont typeface="Arial"/>
              <a:buChar char="•"/>
            </a:pPr>
            <a:r>
              <a:rPr lang="en-US" sz="2962">
                <a:solidFill>
                  <a:srgbClr val="000000"/>
                </a:solidFill>
                <a:latin typeface="Poppins Semi-Bold"/>
              </a:rPr>
              <a:t>Digital Twin</a:t>
            </a:r>
            <a:r>
              <a:rPr lang="en-US" sz="2962">
                <a:solidFill>
                  <a:srgbClr val="000000"/>
                </a:solidFill>
                <a:latin typeface="Poppins"/>
              </a:rPr>
              <a:t>: Siemens provides digital twin technology to create virtual models of electronic systems. This enables real-time monitoring and optimization throughout the design and production process.</a:t>
            </a:r>
          </a:p>
          <a:p>
            <a:pPr algn="l">
              <a:lnSpc>
                <a:spcPts val="5249"/>
              </a:lnSpc>
            </a:pPr>
            <a:endParaRPr lang="en-US" sz="2962">
              <a:solidFill>
                <a:srgbClr val="000000"/>
              </a:solidFill>
              <a:latin typeface="Poppins"/>
            </a:endParaRPr>
          </a:p>
          <a:p>
            <a:pPr algn="l">
              <a:lnSpc>
                <a:spcPts val="5127"/>
              </a:lnSpc>
            </a:pPr>
            <a:endParaRPr lang="en-US" sz="2962">
              <a:solidFill>
                <a:srgbClr val="000000"/>
              </a:solidFill>
              <a:latin typeface="Poppins"/>
            </a:endParaRPr>
          </a:p>
          <a:p>
            <a:pPr algn="l">
              <a:lnSpc>
                <a:spcPts val="2747"/>
              </a:lnSpc>
              <a:spcBef>
                <a:spcPct val="0"/>
              </a:spcBef>
            </a:pPr>
            <a:endParaRPr lang="en-US" sz="2962">
              <a:solidFill>
                <a:srgbClr val="000000"/>
              </a:solidFill>
              <a:latin typeface="Poppins"/>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807260" y="2487046"/>
            <a:ext cx="7315200" cy="4114800"/>
          </a:xfrm>
          <a:custGeom>
            <a:avLst/>
            <a:gdLst/>
            <a:ahLst/>
            <a:cxnLst/>
            <a:rect l="l" t="t" r="r" b="b"/>
            <a:pathLst>
              <a:path w="7315200" h="4114800">
                <a:moveTo>
                  <a:pt x="0" y="0"/>
                </a:moveTo>
                <a:lnTo>
                  <a:pt x="7315200" y="0"/>
                </a:lnTo>
                <a:lnTo>
                  <a:pt x="7315200" y="4114800"/>
                </a:lnTo>
                <a:lnTo>
                  <a:pt x="0" y="4114800"/>
                </a:lnTo>
                <a:lnTo>
                  <a:pt x="0" y="0"/>
                </a:lnTo>
                <a:close/>
              </a:path>
            </a:pathLst>
          </a:custGeom>
          <a:blipFill>
            <a:blip r:embed="rId2"/>
            <a:stretch>
              <a:fillRect/>
            </a:stretch>
          </a:blipFill>
        </p:spPr>
      </p:sp>
      <p:sp>
        <p:nvSpPr>
          <p:cNvPr id="3" name="TextBox 3"/>
          <p:cNvSpPr txBox="1"/>
          <p:nvPr/>
        </p:nvSpPr>
        <p:spPr>
          <a:xfrm>
            <a:off x="744918" y="413494"/>
            <a:ext cx="5849287" cy="761715"/>
          </a:xfrm>
          <a:prstGeom prst="rect">
            <a:avLst/>
          </a:prstGeom>
        </p:spPr>
        <p:txBody>
          <a:bodyPr lIns="0" tIns="0" rIns="0" bIns="0" rtlCol="0" anchor="t">
            <a:spAutoFit/>
          </a:bodyPr>
          <a:lstStyle/>
          <a:p>
            <a:pPr algn="l">
              <a:lnSpc>
                <a:spcPts val="6235"/>
              </a:lnSpc>
              <a:spcBef>
                <a:spcPct val="0"/>
              </a:spcBef>
            </a:pPr>
            <a:r>
              <a:rPr lang="en-US" sz="4453">
                <a:solidFill>
                  <a:srgbClr val="004AAD"/>
                </a:solidFill>
                <a:latin typeface="League Spartan"/>
              </a:rPr>
              <a:t>SOLUTIONS</a:t>
            </a:r>
          </a:p>
        </p:txBody>
      </p:sp>
      <p:sp>
        <p:nvSpPr>
          <p:cNvPr id="4" name="TextBox 4"/>
          <p:cNvSpPr txBox="1"/>
          <p:nvPr/>
        </p:nvSpPr>
        <p:spPr>
          <a:xfrm>
            <a:off x="744918" y="1478861"/>
            <a:ext cx="11088223" cy="637859"/>
          </a:xfrm>
          <a:prstGeom prst="rect">
            <a:avLst/>
          </a:prstGeom>
        </p:spPr>
        <p:txBody>
          <a:bodyPr lIns="0" tIns="0" rIns="0" bIns="0" rtlCol="0" anchor="t">
            <a:spAutoFit/>
          </a:bodyPr>
          <a:lstStyle/>
          <a:p>
            <a:pPr algn="l">
              <a:lnSpc>
                <a:spcPts val="5267"/>
              </a:lnSpc>
              <a:spcBef>
                <a:spcPct val="0"/>
              </a:spcBef>
            </a:pPr>
            <a:r>
              <a:rPr lang="en-US" sz="3762">
                <a:solidFill>
                  <a:srgbClr val="000000"/>
                </a:solidFill>
                <a:latin typeface="Garet Bold"/>
              </a:rPr>
              <a:t>2. INTEGRATED LIFE CYCLE MANAGEMENT</a:t>
            </a:r>
          </a:p>
        </p:txBody>
      </p:sp>
      <p:sp>
        <p:nvSpPr>
          <p:cNvPr id="5" name="TextBox 5"/>
          <p:cNvSpPr txBox="1"/>
          <p:nvPr/>
        </p:nvSpPr>
        <p:spPr>
          <a:xfrm>
            <a:off x="425674" y="2334646"/>
            <a:ext cx="10069510" cy="9737393"/>
          </a:xfrm>
          <a:prstGeom prst="rect">
            <a:avLst/>
          </a:prstGeom>
        </p:spPr>
        <p:txBody>
          <a:bodyPr lIns="0" tIns="0" rIns="0" bIns="0" rtlCol="0" anchor="t">
            <a:spAutoFit/>
          </a:bodyPr>
          <a:lstStyle/>
          <a:p>
            <a:pPr marL="639597" lvl="1" indent="-319799" algn="l">
              <a:lnSpc>
                <a:spcPts val="4917"/>
              </a:lnSpc>
              <a:buFont typeface="Arial"/>
              <a:buChar char="•"/>
            </a:pPr>
            <a:r>
              <a:rPr lang="en-US" sz="2962">
                <a:solidFill>
                  <a:srgbClr val="000000"/>
                </a:solidFill>
                <a:latin typeface="Poppins Semi-Bold"/>
              </a:rPr>
              <a:t>PLM (Product Lifecycle Management)</a:t>
            </a:r>
            <a:r>
              <a:rPr lang="en-US" sz="2962">
                <a:solidFill>
                  <a:srgbClr val="000000"/>
                </a:solidFill>
                <a:latin typeface="Poppins"/>
              </a:rPr>
              <a:t>: Siemens’ Teamcenter PLM software manages the entire lifecycle of electronic products from initial concept through design, manufacturing, and end-of-life. It ensures seamless integration and collaboration across all stages of development</a:t>
            </a:r>
          </a:p>
          <a:p>
            <a:pPr algn="l">
              <a:lnSpc>
                <a:spcPts val="4917"/>
              </a:lnSpc>
            </a:pPr>
            <a:r>
              <a:rPr lang="en-US" sz="2962">
                <a:solidFill>
                  <a:srgbClr val="000000"/>
                </a:solidFill>
                <a:latin typeface="Poppins"/>
              </a:rPr>
              <a:t>.</a:t>
            </a:r>
          </a:p>
          <a:p>
            <a:pPr marL="639597" lvl="1" indent="-319799" algn="l">
              <a:lnSpc>
                <a:spcPts val="4917"/>
              </a:lnSpc>
              <a:buFont typeface="Arial"/>
              <a:buChar char="•"/>
            </a:pPr>
            <a:r>
              <a:rPr lang="en-US" sz="2962">
                <a:solidFill>
                  <a:srgbClr val="000000"/>
                </a:solidFill>
                <a:latin typeface="Poppins Semi-Bold"/>
              </a:rPr>
              <a:t>Data Management</a:t>
            </a:r>
            <a:r>
              <a:rPr lang="en-US" sz="2962">
                <a:solidFill>
                  <a:srgbClr val="000000"/>
                </a:solidFill>
                <a:latin typeface="Poppins"/>
              </a:rPr>
              <a:t>: Siemens offers robust data management tools to handle the vast amounts of data generated during the lifecycle of electronic products, ensuring data integrity and accessibility.</a:t>
            </a:r>
          </a:p>
          <a:p>
            <a:pPr algn="l">
              <a:lnSpc>
                <a:spcPts val="4917"/>
              </a:lnSpc>
            </a:pPr>
            <a:endParaRPr lang="en-US" sz="2962">
              <a:solidFill>
                <a:srgbClr val="000000"/>
              </a:solidFill>
              <a:latin typeface="Poppins"/>
            </a:endParaRPr>
          </a:p>
          <a:p>
            <a:pPr algn="l">
              <a:lnSpc>
                <a:spcPts val="5249"/>
              </a:lnSpc>
            </a:pPr>
            <a:endParaRPr lang="en-US" sz="2962">
              <a:solidFill>
                <a:srgbClr val="000000"/>
              </a:solidFill>
              <a:latin typeface="Poppins"/>
            </a:endParaRPr>
          </a:p>
          <a:p>
            <a:pPr algn="l">
              <a:lnSpc>
                <a:spcPts val="5127"/>
              </a:lnSpc>
            </a:pPr>
            <a:endParaRPr lang="en-US" sz="2962">
              <a:solidFill>
                <a:srgbClr val="000000"/>
              </a:solidFill>
              <a:latin typeface="Poppins"/>
            </a:endParaRPr>
          </a:p>
          <a:p>
            <a:pPr algn="l">
              <a:lnSpc>
                <a:spcPts val="2747"/>
              </a:lnSpc>
              <a:spcBef>
                <a:spcPct val="0"/>
              </a:spcBef>
            </a:pPr>
            <a:endParaRPr lang="en-US" sz="2962">
              <a:solidFill>
                <a:srgbClr val="000000"/>
              </a:solidFill>
              <a:latin typeface="Poppins"/>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744918" y="413494"/>
            <a:ext cx="5849287" cy="761715"/>
          </a:xfrm>
          <a:prstGeom prst="rect">
            <a:avLst/>
          </a:prstGeom>
        </p:spPr>
        <p:txBody>
          <a:bodyPr lIns="0" tIns="0" rIns="0" bIns="0" rtlCol="0" anchor="t">
            <a:spAutoFit/>
          </a:bodyPr>
          <a:lstStyle/>
          <a:p>
            <a:pPr algn="l">
              <a:lnSpc>
                <a:spcPts val="6235"/>
              </a:lnSpc>
              <a:spcBef>
                <a:spcPct val="0"/>
              </a:spcBef>
            </a:pPr>
            <a:r>
              <a:rPr lang="en-US" sz="4453">
                <a:solidFill>
                  <a:srgbClr val="004AAD"/>
                </a:solidFill>
                <a:latin typeface="League Spartan"/>
              </a:rPr>
              <a:t>SOLUTIONS</a:t>
            </a:r>
          </a:p>
        </p:txBody>
      </p:sp>
      <p:sp>
        <p:nvSpPr>
          <p:cNvPr id="3" name="TextBox 3"/>
          <p:cNvSpPr txBox="1"/>
          <p:nvPr/>
        </p:nvSpPr>
        <p:spPr>
          <a:xfrm>
            <a:off x="744918" y="1679873"/>
            <a:ext cx="14044289" cy="637859"/>
          </a:xfrm>
          <a:prstGeom prst="rect">
            <a:avLst/>
          </a:prstGeom>
        </p:spPr>
        <p:txBody>
          <a:bodyPr lIns="0" tIns="0" rIns="0" bIns="0" rtlCol="0" anchor="t">
            <a:spAutoFit/>
          </a:bodyPr>
          <a:lstStyle/>
          <a:p>
            <a:pPr algn="l">
              <a:lnSpc>
                <a:spcPts val="5267"/>
              </a:lnSpc>
              <a:spcBef>
                <a:spcPct val="0"/>
              </a:spcBef>
            </a:pPr>
            <a:r>
              <a:rPr lang="en-US" sz="3762">
                <a:solidFill>
                  <a:srgbClr val="000000"/>
                </a:solidFill>
                <a:latin typeface="Garet Bold"/>
              </a:rPr>
              <a:t>3. NEW PRODUCTION (NPI) AND SUPPLY CHAIN</a:t>
            </a:r>
          </a:p>
        </p:txBody>
      </p:sp>
      <p:sp>
        <p:nvSpPr>
          <p:cNvPr id="4" name="TextBox 4"/>
          <p:cNvSpPr txBox="1"/>
          <p:nvPr/>
        </p:nvSpPr>
        <p:spPr>
          <a:xfrm>
            <a:off x="472971" y="2736671"/>
            <a:ext cx="13380305" cy="7880018"/>
          </a:xfrm>
          <a:prstGeom prst="rect">
            <a:avLst/>
          </a:prstGeom>
        </p:spPr>
        <p:txBody>
          <a:bodyPr lIns="0" tIns="0" rIns="0" bIns="0" rtlCol="0" anchor="t">
            <a:spAutoFit/>
          </a:bodyPr>
          <a:lstStyle/>
          <a:p>
            <a:pPr marL="639597" lvl="1" indent="-319799" algn="l">
              <a:lnSpc>
                <a:spcPts val="4917"/>
              </a:lnSpc>
              <a:buFont typeface="Arial"/>
              <a:buChar char="•"/>
            </a:pPr>
            <a:r>
              <a:rPr lang="en-US" sz="2962">
                <a:solidFill>
                  <a:srgbClr val="000000"/>
                </a:solidFill>
                <a:latin typeface="Poppins Semi-Bold"/>
              </a:rPr>
              <a:t>NPI Solutions</a:t>
            </a:r>
            <a:r>
              <a:rPr lang="en-US" sz="2962">
                <a:solidFill>
                  <a:srgbClr val="000000"/>
                </a:solidFill>
                <a:latin typeface="Poppins"/>
              </a:rPr>
              <a:t>: Siemens provides tools and methodologies for efficient new product introduction. This includes design for manufacturability (DFM) and early supplier involvement (ESI) to ensure that new products are designed with manufacturing and supply chain considerations in mind.</a:t>
            </a:r>
          </a:p>
          <a:p>
            <a:pPr marL="639597" lvl="1" indent="-319799" algn="l">
              <a:lnSpc>
                <a:spcPts val="4917"/>
              </a:lnSpc>
              <a:buFont typeface="Arial"/>
              <a:buChar char="•"/>
            </a:pPr>
            <a:r>
              <a:rPr lang="en-US" sz="2962">
                <a:solidFill>
                  <a:srgbClr val="000000"/>
                </a:solidFill>
                <a:latin typeface="Poppins Semi-Bold"/>
              </a:rPr>
              <a:t>Supply Chain Management</a:t>
            </a:r>
            <a:r>
              <a:rPr lang="en-US" sz="2962">
                <a:solidFill>
                  <a:srgbClr val="000000"/>
                </a:solidFill>
                <a:latin typeface="Poppins"/>
              </a:rPr>
              <a:t>: Siemens’ supply chain solutions help manage and optimize the entire supply chain, from procurement and logistics to production and delivery. This includes supplier collaboration platforms and inventory management systems.</a:t>
            </a:r>
          </a:p>
          <a:p>
            <a:pPr algn="l">
              <a:lnSpc>
                <a:spcPts val="4917"/>
              </a:lnSpc>
            </a:pPr>
            <a:endParaRPr lang="en-US" sz="2962">
              <a:solidFill>
                <a:srgbClr val="000000"/>
              </a:solidFill>
              <a:latin typeface="Poppins"/>
            </a:endParaRPr>
          </a:p>
          <a:p>
            <a:pPr algn="l">
              <a:lnSpc>
                <a:spcPts val="5249"/>
              </a:lnSpc>
            </a:pPr>
            <a:endParaRPr lang="en-US" sz="2962">
              <a:solidFill>
                <a:srgbClr val="000000"/>
              </a:solidFill>
              <a:latin typeface="Poppins"/>
            </a:endParaRPr>
          </a:p>
          <a:p>
            <a:pPr algn="l">
              <a:lnSpc>
                <a:spcPts val="5127"/>
              </a:lnSpc>
            </a:pPr>
            <a:endParaRPr lang="en-US" sz="2962">
              <a:solidFill>
                <a:srgbClr val="000000"/>
              </a:solidFill>
              <a:latin typeface="Poppins"/>
            </a:endParaRPr>
          </a:p>
          <a:p>
            <a:pPr algn="l">
              <a:lnSpc>
                <a:spcPts val="2747"/>
              </a:lnSpc>
              <a:spcBef>
                <a:spcPct val="0"/>
              </a:spcBef>
            </a:pPr>
            <a:endParaRPr lang="en-US" sz="2962">
              <a:solidFill>
                <a:srgbClr val="000000"/>
              </a:solidFill>
              <a:latin typeface="Poppins"/>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744918" y="103463"/>
            <a:ext cx="5849287" cy="761715"/>
          </a:xfrm>
          <a:prstGeom prst="rect">
            <a:avLst/>
          </a:prstGeom>
        </p:spPr>
        <p:txBody>
          <a:bodyPr lIns="0" tIns="0" rIns="0" bIns="0" rtlCol="0" anchor="t">
            <a:spAutoFit/>
          </a:bodyPr>
          <a:lstStyle/>
          <a:p>
            <a:pPr algn="l">
              <a:lnSpc>
                <a:spcPts val="6235"/>
              </a:lnSpc>
              <a:spcBef>
                <a:spcPct val="0"/>
              </a:spcBef>
            </a:pPr>
            <a:r>
              <a:rPr lang="en-US" sz="4453">
                <a:solidFill>
                  <a:srgbClr val="004AAD"/>
                </a:solidFill>
                <a:latin typeface="League Spartan"/>
              </a:rPr>
              <a:t>SOLUTIONS</a:t>
            </a:r>
          </a:p>
        </p:txBody>
      </p:sp>
      <p:sp>
        <p:nvSpPr>
          <p:cNvPr id="3" name="TextBox 3"/>
          <p:cNvSpPr txBox="1"/>
          <p:nvPr/>
        </p:nvSpPr>
        <p:spPr>
          <a:xfrm>
            <a:off x="744918" y="1203715"/>
            <a:ext cx="14044289" cy="637859"/>
          </a:xfrm>
          <a:prstGeom prst="rect">
            <a:avLst/>
          </a:prstGeom>
        </p:spPr>
        <p:txBody>
          <a:bodyPr lIns="0" tIns="0" rIns="0" bIns="0" rtlCol="0" anchor="t">
            <a:spAutoFit/>
          </a:bodyPr>
          <a:lstStyle/>
          <a:p>
            <a:pPr algn="l">
              <a:lnSpc>
                <a:spcPts val="5267"/>
              </a:lnSpc>
              <a:spcBef>
                <a:spcPct val="0"/>
              </a:spcBef>
            </a:pPr>
            <a:r>
              <a:rPr lang="en-US" sz="3762">
                <a:solidFill>
                  <a:srgbClr val="000000"/>
                </a:solidFill>
                <a:latin typeface="Garet Bold"/>
              </a:rPr>
              <a:t>4. SMART MANUFACTURING</a:t>
            </a:r>
          </a:p>
        </p:txBody>
      </p:sp>
      <p:sp>
        <p:nvSpPr>
          <p:cNvPr id="4" name="TextBox 4"/>
          <p:cNvSpPr txBox="1"/>
          <p:nvPr/>
        </p:nvSpPr>
        <p:spPr>
          <a:xfrm>
            <a:off x="520268" y="2264525"/>
            <a:ext cx="17223969" cy="9696571"/>
          </a:xfrm>
          <a:prstGeom prst="rect">
            <a:avLst/>
          </a:prstGeom>
        </p:spPr>
        <p:txBody>
          <a:bodyPr lIns="0" tIns="0" rIns="0" bIns="0" rtlCol="0" anchor="t">
            <a:spAutoFit/>
          </a:bodyPr>
          <a:lstStyle/>
          <a:p>
            <a:pPr marL="670359" lvl="1" indent="-335179" algn="l">
              <a:lnSpc>
                <a:spcPts val="5154"/>
              </a:lnSpc>
              <a:buFont typeface="Arial"/>
              <a:buChar char="•"/>
            </a:pPr>
            <a:r>
              <a:rPr lang="en-US" sz="3104">
                <a:solidFill>
                  <a:srgbClr val="000000"/>
                </a:solidFill>
                <a:latin typeface="Poppins Semi-Bold"/>
              </a:rPr>
              <a:t>Industrial Automation</a:t>
            </a:r>
            <a:r>
              <a:rPr lang="en-US" sz="3104">
                <a:solidFill>
                  <a:srgbClr val="000000"/>
                </a:solidFill>
                <a:latin typeface="Poppins"/>
              </a:rPr>
              <a:t>: Siemens offers a range of automation solutions, including PLCs, SCADA systems, and industrial robots. These tools automate various manufacturing processes, enhancing efficiency and precision.</a:t>
            </a:r>
          </a:p>
          <a:p>
            <a:pPr marL="670359" lvl="1" indent="-335179" algn="l">
              <a:lnSpc>
                <a:spcPts val="5154"/>
              </a:lnSpc>
              <a:buFont typeface="Arial"/>
              <a:buChar char="•"/>
            </a:pPr>
            <a:r>
              <a:rPr lang="en-US" sz="3104">
                <a:solidFill>
                  <a:srgbClr val="000000"/>
                </a:solidFill>
                <a:latin typeface="Poppins Semi-Bold"/>
              </a:rPr>
              <a:t>IIoT (Industrial Internet of Things)</a:t>
            </a:r>
            <a:r>
              <a:rPr lang="en-US" sz="3104">
                <a:solidFill>
                  <a:srgbClr val="000000"/>
                </a:solidFill>
                <a:latin typeface="Poppins"/>
              </a:rPr>
              <a:t>: Siemens’ MindSphere platform connects machines, systems, and sensors across the production floor. This facilitates real-time data collection and analysis, enabling predictive maintenance and optimization of manufacturing operations.</a:t>
            </a:r>
          </a:p>
          <a:p>
            <a:pPr marL="670359" lvl="1" indent="-335179" algn="l">
              <a:lnSpc>
                <a:spcPts val="5154"/>
              </a:lnSpc>
              <a:buFont typeface="Arial"/>
              <a:buChar char="•"/>
            </a:pPr>
            <a:r>
              <a:rPr lang="en-US" sz="3104">
                <a:solidFill>
                  <a:srgbClr val="000000"/>
                </a:solidFill>
                <a:latin typeface="Poppins Semi-Bold"/>
              </a:rPr>
              <a:t>Manufacturing Execution Systems (MES)</a:t>
            </a:r>
            <a:r>
              <a:rPr lang="en-US" sz="3104">
                <a:solidFill>
                  <a:srgbClr val="000000"/>
                </a:solidFill>
                <a:latin typeface="Poppins"/>
              </a:rPr>
              <a:t>: Siemens’ MES solutions, such as Opcenter, provide real-time monitoring and control of manufacturing processes. They help in tracking production, managing quality, and ensuring compliance.</a:t>
            </a:r>
          </a:p>
          <a:p>
            <a:pPr algn="l">
              <a:lnSpc>
                <a:spcPts val="5453"/>
              </a:lnSpc>
            </a:pPr>
            <a:endParaRPr lang="en-US" sz="3104">
              <a:solidFill>
                <a:srgbClr val="000000"/>
              </a:solidFill>
              <a:latin typeface="Poppins"/>
            </a:endParaRPr>
          </a:p>
          <a:p>
            <a:pPr algn="l">
              <a:lnSpc>
                <a:spcPts val="5453"/>
              </a:lnSpc>
            </a:pPr>
            <a:endParaRPr lang="en-US" sz="3104">
              <a:solidFill>
                <a:srgbClr val="000000"/>
              </a:solidFill>
              <a:latin typeface="Poppins"/>
            </a:endParaRPr>
          </a:p>
          <a:p>
            <a:pPr algn="l">
              <a:lnSpc>
                <a:spcPts val="5821"/>
              </a:lnSpc>
            </a:pPr>
            <a:endParaRPr lang="en-US" sz="3104">
              <a:solidFill>
                <a:srgbClr val="000000"/>
              </a:solidFill>
              <a:latin typeface="Poppins"/>
            </a:endParaRPr>
          </a:p>
          <a:p>
            <a:pPr algn="l">
              <a:lnSpc>
                <a:spcPts val="5685"/>
              </a:lnSpc>
            </a:pPr>
            <a:endParaRPr lang="en-US" sz="3104">
              <a:solidFill>
                <a:srgbClr val="000000"/>
              </a:solidFill>
              <a:latin typeface="Poppins"/>
            </a:endParaRPr>
          </a:p>
          <a:p>
            <a:pPr algn="l">
              <a:lnSpc>
                <a:spcPts val="3046"/>
              </a:lnSpc>
              <a:spcBef>
                <a:spcPct val="0"/>
              </a:spcBef>
            </a:pPr>
            <a:endParaRPr lang="en-US" sz="3104">
              <a:solidFill>
                <a:srgbClr val="000000"/>
              </a:solidFill>
              <a:latin typeface="Poppins"/>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413440" y="266985"/>
            <a:ext cx="17874560" cy="761715"/>
          </a:xfrm>
          <a:prstGeom prst="rect">
            <a:avLst/>
          </a:prstGeom>
        </p:spPr>
        <p:txBody>
          <a:bodyPr lIns="0" tIns="0" rIns="0" bIns="0" rtlCol="0" anchor="t">
            <a:spAutoFit/>
          </a:bodyPr>
          <a:lstStyle/>
          <a:p>
            <a:pPr algn="l">
              <a:lnSpc>
                <a:spcPts val="6235"/>
              </a:lnSpc>
              <a:spcBef>
                <a:spcPct val="0"/>
              </a:spcBef>
            </a:pPr>
            <a:r>
              <a:rPr lang="en-US" sz="4453">
                <a:solidFill>
                  <a:srgbClr val="004AAD"/>
                </a:solidFill>
                <a:latin typeface="League Spartan"/>
              </a:rPr>
              <a:t> SIEMENS AND BOZHON (CHINA) COLLABORATION</a:t>
            </a:r>
          </a:p>
        </p:txBody>
      </p:sp>
      <p:sp>
        <p:nvSpPr>
          <p:cNvPr id="3" name="TextBox 3"/>
          <p:cNvSpPr txBox="1"/>
          <p:nvPr/>
        </p:nvSpPr>
        <p:spPr>
          <a:xfrm>
            <a:off x="-123961" y="1381157"/>
            <a:ext cx="17954761" cy="8733288"/>
          </a:xfrm>
          <a:prstGeom prst="rect">
            <a:avLst/>
          </a:prstGeom>
        </p:spPr>
        <p:txBody>
          <a:bodyPr wrap="square" lIns="0" tIns="0" rIns="0" bIns="0" rtlCol="0" anchor="t">
            <a:spAutoFit/>
          </a:bodyPr>
          <a:lstStyle/>
          <a:p>
            <a:pPr marL="618008" lvl="1" indent="-309004" algn="l">
              <a:lnSpc>
                <a:spcPts val="4007"/>
              </a:lnSpc>
              <a:buFont typeface="Arial"/>
              <a:buChar char="•"/>
            </a:pPr>
            <a:r>
              <a:rPr lang="en-US" sz="2862" dirty="0">
                <a:solidFill>
                  <a:srgbClr val="000000"/>
                </a:solidFill>
                <a:latin typeface="Poppins Semi-Bold"/>
              </a:rPr>
              <a:t>Automation and Digitalization</a:t>
            </a:r>
            <a:r>
              <a:rPr lang="en-US" sz="2862" dirty="0">
                <a:solidFill>
                  <a:srgbClr val="000000"/>
                </a:solidFill>
                <a:latin typeface="Poppins"/>
              </a:rPr>
              <a:t>: By automating repetitive tasks and integrating digital tools, </a:t>
            </a:r>
            <a:r>
              <a:rPr lang="en-US" sz="2862" dirty="0" err="1">
                <a:solidFill>
                  <a:srgbClr val="000000"/>
                </a:solidFill>
                <a:latin typeface="Poppins"/>
              </a:rPr>
              <a:t>Bozhon</a:t>
            </a:r>
            <a:r>
              <a:rPr lang="en-US" sz="2862" dirty="0">
                <a:solidFill>
                  <a:srgbClr val="000000"/>
                </a:solidFill>
                <a:latin typeface="Poppins"/>
              </a:rPr>
              <a:t> significantly increased its production efficiency. The streamlined processes reduced cycle times and improved throughput.</a:t>
            </a:r>
          </a:p>
          <a:p>
            <a:pPr algn="l">
              <a:lnSpc>
                <a:spcPts val="4007"/>
              </a:lnSpc>
            </a:pPr>
            <a:endParaRPr lang="en-US" sz="2862" dirty="0">
              <a:solidFill>
                <a:srgbClr val="000000"/>
              </a:solidFill>
              <a:latin typeface="Poppins"/>
            </a:endParaRPr>
          </a:p>
          <a:p>
            <a:pPr marL="618008" lvl="1" indent="-309004" algn="l">
              <a:lnSpc>
                <a:spcPts val="4007"/>
              </a:lnSpc>
              <a:buFont typeface="Arial"/>
              <a:buChar char="•"/>
            </a:pPr>
            <a:r>
              <a:rPr lang="en-US" sz="2862" dirty="0">
                <a:solidFill>
                  <a:srgbClr val="000000"/>
                </a:solidFill>
                <a:latin typeface="Poppins Semi-Bold"/>
              </a:rPr>
              <a:t>Precision and Consistency</a:t>
            </a:r>
            <a:r>
              <a:rPr lang="en-US" sz="2862" dirty="0">
                <a:solidFill>
                  <a:srgbClr val="000000"/>
                </a:solidFill>
                <a:latin typeface="Poppins"/>
              </a:rPr>
              <a:t>: Siemens’ solutions enabled precise control and monitoring of production parameters, ensuring consistent product quality. Advanced analytics helped in identifying and addressing quality issues promptly.</a:t>
            </a:r>
          </a:p>
          <a:p>
            <a:pPr algn="l">
              <a:lnSpc>
                <a:spcPts val="4007"/>
              </a:lnSpc>
            </a:pPr>
            <a:endParaRPr lang="en-US" sz="2862" dirty="0">
              <a:solidFill>
                <a:srgbClr val="000000"/>
              </a:solidFill>
              <a:latin typeface="Poppins"/>
            </a:endParaRPr>
          </a:p>
          <a:p>
            <a:pPr marL="618008" lvl="1" indent="-309004" algn="l">
              <a:lnSpc>
                <a:spcPts val="4007"/>
              </a:lnSpc>
              <a:buFont typeface="Arial"/>
              <a:buChar char="•"/>
            </a:pPr>
            <a:r>
              <a:rPr lang="en-US" sz="2862" dirty="0">
                <a:solidFill>
                  <a:srgbClr val="000000"/>
                </a:solidFill>
                <a:latin typeface="Poppins Semi-Bold"/>
              </a:rPr>
              <a:t>Implementation of Smart Manufacturing and Real-Time Monitoring and Predictive Maintenance</a:t>
            </a:r>
            <a:r>
              <a:rPr lang="en-US" sz="2862" dirty="0">
                <a:solidFill>
                  <a:srgbClr val="000000"/>
                </a:solidFill>
                <a:latin typeface="Poppins"/>
              </a:rPr>
              <a:t>: The integration of IoT and MES systems provided real-time insights into production processes. Predictive maintenance capabilities reduced downtime and maintenance costs, contributing to a more reliable production environment.</a:t>
            </a:r>
          </a:p>
          <a:p>
            <a:pPr algn="l">
              <a:lnSpc>
                <a:spcPts val="4007"/>
              </a:lnSpc>
            </a:pPr>
            <a:endParaRPr lang="en-US" sz="2862" dirty="0">
              <a:solidFill>
                <a:srgbClr val="000000"/>
              </a:solidFill>
              <a:latin typeface="Poppins"/>
            </a:endParaRPr>
          </a:p>
          <a:p>
            <a:pPr marL="618008" lvl="1" indent="-309004" algn="l">
              <a:lnSpc>
                <a:spcPts val="4007"/>
              </a:lnSpc>
              <a:buFont typeface="Arial"/>
              <a:buChar char="•"/>
            </a:pPr>
            <a:r>
              <a:rPr lang="en-US" sz="2862" dirty="0">
                <a:solidFill>
                  <a:srgbClr val="000000"/>
                </a:solidFill>
                <a:latin typeface="Poppins Semi-Bold"/>
              </a:rPr>
              <a:t>Optimized Operations and Data-Driven Decision Making</a:t>
            </a:r>
            <a:r>
              <a:rPr lang="en-US" sz="2862" dirty="0">
                <a:solidFill>
                  <a:srgbClr val="000000"/>
                </a:solidFill>
                <a:latin typeface="Poppins"/>
              </a:rPr>
              <a:t>: The availability of real-time data and advanced analytics tools empowered </a:t>
            </a:r>
            <a:r>
              <a:rPr lang="en-US" sz="2862" dirty="0" err="1">
                <a:solidFill>
                  <a:srgbClr val="000000"/>
                </a:solidFill>
                <a:latin typeface="Poppins"/>
              </a:rPr>
              <a:t>Bozhon</a:t>
            </a:r>
            <a:r>
              <a:rPr lang="en-US" sz="2862" dirty="0">
                <a:solidFill>
                  <a:srgbClr val="000000"/>
                </a:solidFill>
                <a:latin typeface="Poppins"/>
              </a:rPr>
              <a:t> to make data-driven decisions. This optimization extended across supply chain management, inventory control, and production scheduling.</a:t>
            </a:r>
          </a:p>
          <a:p>
            <a:pPr algn="l">
              <a:lnSpc>
                <a:spcPts val="4427"/>
              </a:lnSpc>
            </a:pPr>
            <a:endParaRPr lang="en-US" sz="2862" dirty="0">
              <a:solidFill>
                <a:srgbClr val="000000"/>
              </a:solidFill>
              <a:latin typeface="Poppins"/>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306549" y="2870711"/>
            <a:ext cx="16585391" cy="5530181"/>
          </a:xfrm>
          <a:prstGeom prst="rect">
            <a:avLst/>
          </a:prstGeom>
        </p:spPr>
        <p:txBody>
          <a:bodyPr lIns="0" tIns="0" rIns="0" bIns="0" rtlCol="0" anchor="t">
            <a:spAutoFit/>
          </a:bodyPr>
          <a:lstStyle/>
          <a:p>
            <a:pPr algn="l">
              <a:lnSpc>
                <a:spcPts val="4411"/>
              </a:lnSpc>
            </a:pPr>
            <a:r>
              <a:rPr lang="en-US" sz="3151">
                <a:solidFill>
                  <a:srgbClr val="000000"/>
                </a:solidFill>
                <a:latin typeface="Poppins Bold"/>
              </a:rPr>
              <a:t>1) Silicon Valley, USA:</a:t>
            </a:r>
            <a:r>
              <a:rPr lang="en-US" sz="3151">
                <a:solidFill>
                  <a:srgbClr val="000000"/>
                </a:solidFill>
                <a:latin typeface="Poppins"/>
              </a:rPr>
              <a:t> As a global center for technology and innovation, Silicon Valley is home to numerous electronics and semiconductor companies. Siemens' smart manufacturing and PCB design solutions can enhance production capabilities and support rapid innovation cycles in this competitive environment.</a:t>
            </a:r>
          </a:p>
          <a:p>
            <a:pPr algn="l">
              <a:lnSpc>
                <a:spcPts val="4411"/>
              </a:lnSpc>
            </a:pPr>
            <a:endParaRPr lang="en-US" sz="3151">
              <a:solidFill>
                <a:srgbClr val="000000"/>
              </a:solidFill>
              <a:latin typeface="Poppins"/>
            </a:endParaRPr>
          </a:p>
          <a:p>
            <a:pPr algn="l">
              <a:lnSpc>
                <a:spcPts val="4411"/>
              </a:lnSpc>
            </a:pPr>
            <a:r>
              <a:rPr lang="en-US" sz="3151">
                <a:solidFill>
                  <a:srgbClr val="000000"/>
                </a:solidFill>
                <a:latin typeface="Poppins Bold"/>
              </a:rPr>
              <a:t>2) Shenzhen, China: </a:t>
            </a:r>
            <a:r>
              <a:rPr lang="en-US" sz="3151">
                <a:solidFill>
                  <a:srgbClr val="000000"/>
                </a:solidFill>
                <a:latin typeface="Poppins"/>
              </a:rPr>
              <a:t>Known as the "Silicon Valley of Hardware," Shenzhen is a major hub for electronics manufacturing. Siemens' supply chain optimization and automation solutions can significantly boost production efficiency and quality in this fast-paced market.</a:t>
            </a:r>
          </a:p>
          <a:p>
            <a:pPr algn="l">
              <a:lnSpc>
                <a:spcPts val="4411"/>
              </a:lnSpc>
              <a:spcBef>
                <a:spcPct val="0"/>
              </a:spcBef>
            </a:pPr>
            <a:endParaRPr lang="en-US" sz="3151">
              <a:solidFill>
                <a:srgbClr val="000000"/>
              </a:solidFill>
              <a:latin typeface="Poppins"/>
            </a:endParaRPr>
          </a:p>
        </p:txBody>
      </p:sp>
      <p:sp>
        <p:nvSpPr>
          <p:cNvPr id="3" name="TextBox 3"/>
          <p:cNvSpPr txBox="1"/>
          <p:nvPr/>
        </p:nvSpPr>
        <p:spPr>
          <a:xfrm>
            <a:off x="413440" y="1345000"/>
            <a:ext cx="17874560" cy="761715"/>
          </a:xfrm>
          <a:prstGeom prst="rect">
            <a:avLst/>
          </a:prstGeom>
        </p:spPr>
        <p:txBody>
          <a:bodyPr lIns="0" tIns="0" rIns="0" bIns="0" rtlCol="0" anchor="t">
            <a:spAutoFit/>
          </a:bodyPr>
          <a:lstStyle/>
          <a:p>
            <a:pPr algn="l">
              <a:lnSpc>
                <a:spcPts val="6235"/>
              </a:lnSpc>
              <a:spcBef>
                <a:spcPct val="0"/>
              </a:spcBef>
            </a:pPr>
            <a:r>
              <a:rPr lang="en-US" sz="4453">
                <a:solidFill>
                  <a:srgbClr val="004AAD"/>
                </a:solidFill>
                <a:latin typeface="League Spartan"/>
              </a:rPr>
              <a:t>LOCATIONS</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666" b="-16666"/>
            </a:stretch>
          </a:blipFill>
        </p:spPr>
      </p:sp>
      <p:sp>
        <p:nvSpPr>
          <p:cNvPr id="3" name="TextBox 3"/>
          <p:cNvSpPr txBox="1"/>
          <p:nvPr/>
        </p:nvSpPr>
        <p:spPr>
          <a:xfrm>
            <a:off x="286854" y="4327668"/>
            <a:ext cx="17651197" cy="2670795"/>
          </a:xfrm>
          <a:prstGeom prst="rect">
            <a:avLst/>
          </a:prstGeom>
        </p:spPr>
        <p:txBody>
          <a:bodyPr lIns="0" tIns="0" rIns="0" bIns="0" rtlCol="0" anchor="t">
            <a:spAutoFit/>
          </a:bodyPr>
          <a:lstStyle/>
          <a:p>
            <a:pPr algn="ctr">
              <a:lnSpc>
                <a:spcPts val="10761"/>
              </a:lnSpc>
              <a:spcBef>
                <a:spcPct val="0"/>
              </a:spcBef>
            </a:pPr>
            <a:r>
              <a:rPr lang="en-US" sz="7686">
                <a:solidFill>
                  <a:srgbClr val="004AAD"/>
                </a:solidFill>
                <a:latin typeface="League Spartan"/>
              </a:rPr>
              <a:t>SEMI CONDUCTOR MANUFACTURING</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744918" y="413494"/>
            <a:ext cx="5849287" cy="761715"/>
          </a:xfrm>
          <a:prstGeom prst="rect">
            <a:avLst/>
          </a:prstGeom>
        </p:spPr>
        <p:txBody>
          <a:bodyPr lIns="0" tIns="0" rIns="0" bIns="0" rtlCol="0" anchor="t">
            <a:spAutoFit/>
          </a:bodyPr>
          <a:lstStyle/>
          <a:p>
            <a:pPr algn="l">
              <a:lnSpc>
                <a:spcPts val="6235"/>
              </a:lnSpc>
              <a:spcBef>
                <a:spcPct val="0"/>
              </a:spcBef>
            </a:pPr>
            <a:r>
              <a:rPr lang="en-US" sz="4453">
                <a:solidFill>
                  <a:srgbClr val="004AAD"/>
                </a:solidFill>
                <a:latin typeface="League Spartan"/>
              </a:rPr>
              <a:t>SOLUTIONS</a:t>
            </a:r>
          </a:p>
        </p:txBody>
      </p:sp>
      <p:sp>
        <p:nvSpPr>
          <p:cNvPr id="3" name="TextBox 3"/>
          <p:cNvSpPr txBox="1"/>
          <p:nvPr/>
        </p:nvSpPr>
        <p:spPr>
          <a:xfrm>
            <a:off x="744918" y="1403341"/>
            <a:ext cx="14044289" cy="637859"/>
          </a:xfrm>
          <a:prstGeom prst="rect">
            <a:avLst/>
          </a:prstGeom>
        </p:spPr>
        <p:txBody>
          <a:bodyPr lIns="0" tIns="0" rIns="0" bIns="0" rtlCol="0" anchor="t">
            <a:spAutoFit/>
          </a:bodyPr>
          <a:lstStyle/>
          <a:p>
            <a:pPr marL="812313" lvl="1" indent="-406156" algn="l">
              <a:lnSpc>
                <a:spcPts val="5267"/>
              </a:lnSpc>
              <a:spcBef>
                <a:spcPct val="0"/>
              </a:spcBef>
              <a:buAutoNum type="arabicPeriod"/>
            </a:pPr>
            <a:r>
              <a:rPr lang="en-US" sz="3762">
                <a:solidFill>
                  <a:srgbClr val="000000"/>
                </a:solidFill>
                <a:latin typeface="Garet Bold"/>
              </a:rPr>
              <a:t>3D IC DESIGN</a:t>
            </a:r>
          </a:p>
        </p:txBody>
      </p:sp>
      <p:sp>
        <p:nvSpPr>
          <p:cNvPr id="4" name="TextBox 4"/>
          <p:cNvSpPr txBox="1"/>
          <p:nvPr/>
        </p:nvSpPr>
        <p:spPr>
          <a:xfrm>
            <a:off x="1028700" y="2184075"/>
            <a:ext cx="16053450" cy="10486184"/>
          </a:xfrm>
          <a:prstGeom prst="rect">
            <a:avLst/>
          </a:prstGeom>
        </p:spPr>
        <p:txBody>
          <a:bodyPr lIns="0" tIns="0" rIns="0" bIns="0" rtlCol="0" anchor="t">
            <a:spAutoFit/>
          </a:bodyPr>
          <a:lstStyle/>
          <a:p>
            <a:pPr marL="596418" lvl="1" indent="-298209" algn="l">
              <a:lnSpc>
                <a:spcPts val="4585"/>
              </a:lnSpc>
              <a:buFont typeface="Arial"/>
              <a:buChar char="•"/>
            </a:pPr>
            <a:r>
              <a:rPr lang="en-US" sz="2762">
                <a:solidFill>
                  <a:srgbClr val="000000"/>
                </a:solidFill>
                <a:latin typeface="Poppins Semi-Bold"/>
              </a:rPr>
              <a:t>EDA Tools (Electronic Design Automation)</a:t>
            </a:r>
            <a:r>
              <a:rPr lang="en-US" sz="2762">
                <a:solidFill>
                  <a:srgbClr val="000000"/>
                </a:solidFill>
                <a:latin typeface="Poppins"/>
              </a:rPr>
              <a:t>: Siemens offers advanced EDA tools through its subsidiary, Mentor Graphics. These tools are essential for the design, verification, and simulation of integrated circuits (ICs), particularly 3D ICs which involve stacking multiple layers of circuitry to enhance performance and reduce footprint.</a:t>
            </a:r>
          </a:p>
          <a:p>
            <a:pPr algn="l">
              <a:lnSpc>
                <a:spcPts val="4585"/>
              </a:lnSpc>
            </a:pPr>
            <a:endParaRPr lang="en-US" sz="2762">
              <a:solidFill>
                <a:srgbClr val="000000"/>
              </a:solidFill>
              <a:latin typeface="Poppins"/>
            </a:endParaRPr>
          </a:p>
          <a:p>
            <a:pPr marL="596418" lvl="1" indent="-298209" algn="l">
              <a:lnSpc>
                <a:spcPts val="4585"/>
              </a:lnSpc>
              <a:buFont typeface="Arial"/>
              <a:buChar char="•"/>
            </a:pPr>
            <a:r>
              <a:rPr lang="en-US" sz="2762">
                <a:solidFill>
                  <a:srgbClr val="000000"/>
                </a:solidFill>
                <a:latin typeface="Poppins Semi-Bold"/>
              </a:rPr>
              <a:t>Calibre 3DSTACK</a:t>
            </a:r>
            <a:r>
              <a:rPr lang="en-US" sz="2762">
                <a:solidFill>
                  <a:srgbClr val="000000"/>
                </a:solidFill>
                <a:latin typeface="Poppins"/>
              </a:rPr>
              <a:t>: Siemens’ Calibre 3DSTACK tool provides comprehensive design rule checking (DRC) and layout versus schematic (LVS) verification for 3D IC designs. It ensures the integrity and functionality of stacked IC designs, addressing issues like thermal management and interconnect reliability.</a:t>
            </a:r>
          </a:p>
          <a:p>
            <a:pPr algn="l">
              <a:lnSpc>
                <a:spcPts val="4585"/>
              </a:lnSpc>
            </a:pPr>
            <a:endParaRPr lang="en-US" sz="2762">
              <a:solidFill>
                <a:srgbClr val="000000"/>
              </a:solidFill>
              <a:latin typeface="Poppins"/>
            </a:endParaRPr>
          </a:p>
          <a:p>
            <a:pPr marL="596418" lvl="1" indent="-298209" algn="l">
              <a:lnSpc>
                <a:spcPts val="4585"/>
              </a:lnSpc>
              <a:buFont typeface="Arial"/>
              <a:buChar char="•"/>
            </a:pPr>
            <a:r>
              <a:rPr lang="en-US" sz="2762">
                <a:solidFill>
                  <a:srgbClr val="000000"/>
                </a:solidFill>
                <a:latin typeface="Poppins Semi-Bold"/>
              </a:rPr>
              <a:t>Xpedition Substrate Integrator</a:t>
            </a:r>
            <a:r>
              <a:rPr lang="en-US" sz="2762">
                <a:solidFill>
                  <a:srgbClr val="000000"/>
                </a:solidFill>
                <a:latin typeface="Poppins"/>
              </a:rPr>
              <a:t>: This tool facilitates the design and verification of advanced IC packaging, including 3D ICs. It integrates the design of chip, package, and board in a single environment, optimizing performance and manufacturability.</a:t>
            </a:r>
          </a:p>
          <a:p>
            <a:pPr algn="l">
              <a:lnSpc>
                <a:spcPts val="4917"/>
              </a:lnSpc>
            </a:pPr>
            <a:endParaRPr lang="en-US" sz="2762">
              <a:solidFill>
                <a:srgbClr val="000000"/>
              </a:solidFill>
              <a:latin typeface="Poppins"/>
            </a:endParaRPr>
          </a:p>
          <a:p>
            <a:pPr algn="l">
              <a:lnSpc>
                <a:spcPts val="4917"/>
              </a:lnSpc>
            </a:pPr>
            <a:endParaRPr lang="en-US" sz="2762">
              <a:solidFill>
                <a:srgbClr val="000000"/>
              </a:solidFill>
              <a:latin typeface="Poppins"/>
            </a:endParaRPr>
          </a:p>
          <a:p>
            <a:pPr algn="l">
              <a:lnSpc>
                <a:spcPts val="5249"/>
              </a:lnSpc>
            </a:pPr>
            <a:endParaRPr lang="en-US" sz="2762">
              <a:solidFill>
                <a:srgbClr val="000000"/>
              </a:solidFill>
              <a:latin typeface="Poppins"/>
            </a:endParaRPr>
          </a:p>
          <a:p>
            <a:pPr algn="l">
              <a:lnSpc>
                <a:spcPts val="5127"/>
              </a:lnSpc>
            </a:pPr>
            <a:endParaRPr lang="en-US" sz="2762">
              <a:solidFill>
                <a:srgbClr val="000000"/>
              </a:solidFill>
              <a:latin typeface="Poppins"/>
            </a:endParaRPr>
          </a:p>
          <a:p>
            <a:pPr algn="l">
              <a:lnSpc>
                <a:spcPts val="2747"/>
              </a:lnSpc>
              <a:spcBef>
                <a:spcPct val="0"/>
              </a:spcBef>
            </a:pPr>
            <a:endParaRPr lang="en-US" sz="2762">
              <a:solidFill>
                <a:srgbClr val="000000"/>
              </a:solidFill>
              <a:latin typeface="Poppins"/>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744918" y="413494"/>
            <a:ext cx="5849287" cy="761715"/>
          </a:xfrm>
          <a:prstGeom prst="rect">
            <a:avLst/>
          </a:prstGeom>
        </p:spPr>
        <p:txBody>
          <a:bodyPr lIns="0" tIns="0" rIns="0" bIns="0" rtlCol="0" anchor="t">
            <a:spAutoFit/>
          </a:bodyPr>
          <a:lstStyle/>
          <a:p>
            <a:pPr algn="l">
              <a:lnSpc>
                <a:spcPts val="6235"/>
              </a:lnSpc>
              <a:spcBef>
                <a:spcPct val="0"/>
              </a:spcBef>
            </a:pPr>
            <a:r>
              <a:rPr lang="en-US" sz="4453">
                <a:solidFill>
                  <a:srgbClr val="004AAD"/>
                </a:solidFill>
                <a:latin typeface="League Spartan"/>
              </a:rPr>
              <a:t>SOLUTIONS</a:t>
            </a:r>
          </a:p>
        </p:txBody>
      </p:sp>
      <p:sp>
        <p:nvSpPr>
          <p:cNvPr id="3" name="TextBox 3"/>
          <p:cNvSpPr txBox="1"/>
          <p:nvPr/>
        </p:nvSpPr>
        <p:spPr>
          <a:xfrm>
            <a:off x="1168934" y="1403575"/>
            <a:ext cx="14044289" cy="637859"/>
          </a:xfrm>
          <a:prstGeom prst="rect">
            <a:avLst/>
          </a:prstGeom>
        </p:spPr>
        <p:txBody>
          <a:bodyPr lIns="0" tIns="0" rIns="0" bIns="0" rtlCol="0" anchor="t">
            <a:spAutoFit/>
          </a:bodyPr>
          <a:lstStyle/>
          <a:p>
            <a:pPr algn="l">
              <a:lnSpc>
                <a:spcPts val="5267"/>
              </a:lnSpc>
              <a:spcBef>
                <a:spcPct val="0"/>
              </a:spcBef>
            </a:pPr>
            <a:r>
              <a:rPr lang="en-US" sz="3762">
                <a:solidFill>
                  <a:srgbClr val="000000"/>
                </a:solidFill>
                <a:latin typeface="Garet Bold"/>
              </a:rPr>
              <a:t>2.  SEMICONDUCTOR EQUIPMENT ENGINEERING</a:t>
            </a:r>
          </a:p>
        </p:txBody>
      </p:sp>
      <p:sp>
        <p:nvSpPr>
          <p:cNvPr id="4" name="TextBox 4"/>
          <p:cNvSpPr txBox="1"/>
          <p:nvPr/>
        </p:nvSpPr>
        <p:spPr>
          <a:xfrm>
            <a:off x="1028700" y="2174550"/>
            <a:ext cx="16053450" cy="10741201"/>
          </a:xfrm>
          <a:prstGeom prst="rect">
            <a:avLst/>
          </a:prstGeom>
        </p:spPr>
        <p:txBody>
          <a:bodyPr lIns="0" tIns="0" rIns="0" bIns="0" rtlCol="0" anchor="t">
            <a:spAutoFit/>
          </a:bodyPr>
          <a:lstStyle/>
          <a:p>
            <a:pPr marL="682776" lvl="1" indent="-341388" algn="l">
              <a:lnSpc>
                <a:spcPts val="5249"/>
              </a:lnSpc>
              <a:buFont typeface="Arial"/>
              <a:buChar char="•"/>
            </a:pPr>
            <a:r>
              <a:rPr lang="en-US" sz="3162">
                <a:solidFill>
                  <a:srgbClr val="000000"/>
                </a:solidFill>
                <a:latin typeface="Poppins Semi-Bold"/>
              </a:rPr>
              <a:t>SIMATIC Controllers and HMI</a:t>
            </a:r>
            <a:r>
              <a:rPr lang="en-US" sz="3162">
                <a:solidFill>
                  <a:srgbClr val="000000"/>
                </a:solidFill>
                <a:latin typeface="Poppins"/>
              </a:rPr>
              <a:t>: Siemens offers a range of programmable logic controllers (PLCs) and human-machine interfaces (HMIs) for precise control and monitoring of semiconductor manufacturing equipment.</a:t>
            </a:r>
          </a:p>
          <a:p>
            <a:pPr algn="l">
              <a:lnSpc>
                <a:spcPts val="5249"/>
              </a:lnSpc>
            </a:pPr>
            <a:endParaRPr lang="en-US" sz="3162">
              <a:solidFill>
                <a:srgbClr val="000000"/>
              </a:solidFill>
              <a:latin typeface="Poppins"/>
            </a:endParaRPr>
          </a:p>
          <a:p>
            <a:pPr marL="682776" lvl="1" indent="-341388" algn="l">
              <a:lnSpc>
                <a:spcPts val="5249"/>
              </a:lnSpc>
              <a:buFont typeface="Arial"/>
              <a:buChar char="•"/>
            </a:pPr>
            <a:r>
              <a:rPr lang="en-US" sz="3162">
                <a:solidFill>
                  <a:srgbClr val="000000"/>
                </a:solidFill>
                <a:latin typeface="Poppins Semi-Bold"/>
              </a:rPr>
              <a:t>SINUMERIK CNC Systems</a:t>
            </a:r>
            <a:r>
              <a:rPr lang="en-US" sz="3162">
                <a:solidFill>
                  <a:srgbClr val="000000"/>
                </a:solidFill>
                <a:latin typeface="Poppins"/>
              </a:rPr>
              <a:t>: These computer numerical control (CNC) systems provide high-precision control for semiconductor fabrication equipment, ensuring accuracy in processes like wafer cutting and etching.</a:t>
            </a:r>
          </a:p>
          <a:p>
            <a:pPr algn="l">
              <a:lnSpc>
                <a:spcPts val="5249"/>
              </a:lnSpc>
            </a:pPr>
            <a:endParaRPr lang="en-US" sz="3162">
              <a:solidFill>
                <a:srgbClr val="000000"/>
              </a:solidFill>
              <a:latin typeface="Poppins"/>
            </a:endParaRPr>
          </a:p>
          <a:p>
            <a:pPr marL="682776" lvl="1" indent="-341388" algn="l">
              <a:lnSpc>
                <a:spcPts val="5249"/>
              </a:lnSpc>
              <a:buFont typeface="Arial"/>
              <a:buChar char="•"/>
            </a:pPr>
            <a:r>
              <a:rPr lang="en-US" sz="3162">
                <a:solidFill>
                  <a:srgbClr val="000000"/>
                </a:solidFill>
                <a:latin typeface="Poppins Semi-Bold"/>
              </a:rPr>
              <a:t>MindSphere IoT Platform</a:t>
            </a:r>
            <a:r>
              <a:rPr lang="en-US" sz="3162">
                <a:solidFill>
                  <a:srgbClr val="000000"/>
                </a:solidFill>
                <a:latin typeface="Poppins"/>
              </a:rPr>
              <a:t>: Siemens’ MindSphere connects semiconductor equipment to the cloud, enabling real-time monitoring, data analysis, and predictive maintenance.</a:t>
            </a:r>
          </a:p>
          <a:p>
            <a:pPr marL="596418" lvl="1" indent="-298209" algn="l">
              <a:lnSpc>
                <a:spcPts val="4585"/>
              </a:lnSpc>
              <a:buFont typeface="Arial"/>
              <a:buChar char="•"/>
            </a:pPr>
            <a:endParaRPr lang="en-US" sz="3162">
              <a:solidFill>
                <a:srgbClr val="000000"/>
              </a:solidFill>
              <a:latin typeface="Poppins"/>
            </a:endParaRPr>
          </a:p>
          <a:p>
            <a:pPr algn="l">
              <a:lnSpc>
                <a:spcPts val="4917"/>
              </a:lnSpc>
            </a:pPr>
            <a:endParaRPr lang="en-US" sz="3162">
              <a:solidFill>
                <a:srgbClr val="000000"/>
              </a:solidFill>
              <a:latin typeface="Poppins"/>
            </a:endParaRPr>
          </a:p>
          <a:p>
            <a:pPr algn="l">
              <a:lnSpc>
                <a:spcPts val="4917"/>
              </a:lnSpc>
            </a:pPr>
            <a:endParaRPr lang="en-US" sz="3162">
              <a:solidFill>
                <a:srgbClr val="000000"/>
              </a:solidFill>
              <a:latin typeface="Poppins"/>
            </a:endParaRPr>
          </a:p>
          <a:p>
            <a:pPr algn="l">
              <a:lnSpc>
                <a:spcPts val="5249"/>
              </a:lnSpc>
            </a:pPr>
            <a:endParaRPr lang="en-US" sz="3162">
              <a:solidFill>
                <a:srgbClr val="000000"/>
              </a:solidFill>
              <a:latin typeface="Poppins"/>
            </a:endParaRPr>
          </a:p>
          <a:p>
            <a:pPr algn="l">
              <a:lnSpc>
                <a:spcPts val="5127"/>
              </a:lnSpc>
            </a:pPr>
            <a:endParaRPr lang="en-US" sz="3162">
              <a:solidFill>
                <a:srgbClr val="000000"/>
              </a:solidFill>
              <a:latin typeface="Poppins"/>
            </a:endParaRPr>
          </a:p>
          <a:p>
            <a:pPr algn="l">
              <a:lnSpc>
                <a:spcPts val="2747"/>
              </a:lnSpc>
              <a:spcBef>
                <a:spcPct val="0"/>
              </a:spcBef>
            </a:pPr>
            <a:endParaRPr lang="en-US" sz="3162">
              <a:solidFill>
                <a:srgbClr val="000000"/>
              </a:solidFill>
              <a:latin typeface="Poppins"/>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744918" y="413494"/>
            <a:ext cx="5849287" cy="761715"/>
          </a:xfrm>
          <a:prstGeom prst="rect">
            <a:avLst/>
          </a:prstGeom>
        </p:spPr>
        <p:txBody>
          <a:bodyPr lIns="0" tIns="0" rIns="0" bIns="0" rtlCol="0" anchor="t">
            <a:spAutoFit/>
          </a:bodyPr>
          <a:lstStyle/>
          <a:p>
            <a:pPr algn="l">
              <a:lnSpc>
                <a:spcPts val="6235"/>
              </a:lnSpc>
              <a:spcBef>
                <a:spcPct val="0"/>
              </a:spcBef>
            </a:pPr>
            <a:r>
              <a:rPr lang="en-US" sz="4453">
                <a:solidFill>
                  <a:srgbClr val="004AAD"/>
                </a:solidFill>
                <a:latin typeface="League Spartan"/>
              </a:rPr>
              <a:t>SOLUTIONS</a:t>
            </a:r>
          </a:p>
        </p:txBody>
      </p:sp>
      <p:sp>
        <p:nvSpPr>
          <p:cNvPr id="3" name="TextBox 3"/>
          <p:cNvSpPr txBox="1"/>
          <p:nvPr/>
        </p:nvSpPr>
        <p:spPr>
          <a:xfrm>
            <a:off x="1168934" y="1403575"/>
            <a:ext cx="14044289" cy="637859"/>
          </a:xfrm>
          <a:prstGeom prst="rect">
            <a:avLst/>
          </a:prstGeom>
        </p:spPr>
        <p:txBody>
          <a:bodyPr lIns="0" tIns="0" rIns="0" bIns="0" rtlCol="0" anchor="t">
            <a:spAutoFit/>
          </a:bodyPr>
          <a:lstStyle/>
          <a:p>
            <a:pPr algn="l">
              <a:lnSpc>
                <a:spcPts val="5267"/>
              </a:lnSpc>
              <a:spcBef>
                <a:spcPct val="0"/>
              </a:spcBef>
            </a:pPr>
            <a:r>
              <a:rPr lang="en-US" sz="3762">
                <a:solidFill>
                  <a:srgbClr val="000000"/>
                </a:solidFill>
                <a:latin typeface="Garet Bold"/>
              </a:rPr>
              <a:t>3. SMART MANUFACTURING IN SEMICONDUCTORS</a:t>
            </a:r>
          </a:p>
        </p:txBody>
      </p:sp>
      <p:sp>
        <p:nvSpPr>
          <p:cNvPr id="4" name="TextBox 4"/>
          <p:cNvSpPr txBox="1"/>
          <p:nvPr/>
        </p:nvSpPr>
        <p:spPr>
          <a:xfrm>
            <a:off x="1028700" y="2193600"/>
            <a:ext cx="16053450" cy="11130963"/>
          </a:xfrm>
          <a:prstGeom prst="rect">
            <a:avLst/>
          </a:prstGeom>
        </p:spPr>
        <p:txBody>
          <a:bodyPr lIns="0" tIns="0" rIns="0" bIns="0" rtlCol="0" anchor="t">
            <a:spAutoFit/>
          </a:bodyPr>
          <a:lstStyle/>
          <a:p>
            <a:pPr marL="618008" lvl="1" indent="-309004" algn="l">
              <a:lnSpc>
                <a:spcPts val="4751"/>
              </a:lnSpc>
              <a:buFont typeface="Arial"/>
              <a:buChar char="•"/>
            </a:pPr>
            <a:r>
              <a:rPr lang="en-US" sz="2862">
                <a:solidFill>
                  <a:srgbClr val="000000"/>
                </a:solidFill>
                <a:latin typeface="Poppins Semi-Bold"/>
              </a:rPr>
              <a:t>Digital Twin Technology</a:t>
            </a:r>
            <a:r>
              <a:rPr lang="en-US" sz="2862">
                <a:solidFill>
                  <a:srgbClr val="000000"/>
                </a:solidFill>
                <a:latin typeface="Poppins"/>
              </a:rPr>
              <a:t>: Siemens’ digital twin technology creates virtual replicas of semiconductor manufacturing processes and equipment. This allows manufacturers to simulate, analyze, and optimize their operations before implementing changes on the production floor.</a:t>
            </a:r>
          </a:p>
          <a:p>
            <a:pPr algn="l">
              <a:lnSpc>
                <a:spcPts val="4751"/>
              </a:lnSpc>
            </a:pPr>
            <a:endParaRPr lang="en-US" sz="2862">
              <a:solidFill>
                <a:srgbClr val="000000"/>
              </a:solidFill>
              <a:latin typeface="Poppins"/>
            </a:endParaRPr>
          </a:p>
          <a:p>
            <a:pPr marL="618008" lvl="1" indent="-309004" algn="l">
              <a:lnSpc>
                <a:spcPts val="4751"/>
              </a:lnSpc>
              <a:buFont typeface="Arial"/>
              <a:buChar char="•"/>
            </a:pPr>
            <a:r>
              <a:rPr lang="en-US" sz="2862">
                <a:solidFill>
                  <a:srgbClr val="000000"/>
                </a:solidFill>
                <a:latin typeface="Poppins Semi-Bold"/>
              </a:rPr>
              <a:t>Manufacturing Execution Systems (MES)</a:t>
            </a:r>
            <a:r>
              <a:rPr lang="en-US" sz="2862">
                <a:solidFill>
                  <a:srgbClr val="000000"/>
                </a:solidFill>
                <a:latin typeface="Poppins"/>
              </a:rPr>
              <a:t>: Siemens’ Opcenter MES provides real-time monitoring and control of semiconductor manufacturing processes. It helps in managing production workflows, ensuring quality, and maintaining compliance with industry standards.</a:t>
            </a:r>
          </a:p>
          <a:p>
            <a:pPr algn="l">
              <a:lnSpc>
                <a:spcPts val="3423"/>
              </a:lnSpc>
            </a:pPr>
            <a:endParaRPr lang="en-US" sz="2862">
              <a:solidFill>
                <a:srgbClr val="000000"/>
              </a:solidFill>
              <a:latin typeface="Poppins"/>
            </a:endParaRPr>
          </a:p>
          <a:p>
            <a:pPr marL="618008" lvl="1" indent="-309004" algn="l">
              <a:lnSpc>
                <a:spcPts val="4751"/>
              </a:lnSpc>
              <a:buFont typeface="Arial"/>
              <a:buChar char="•"/>
            </a:pPr>
            <a:r>
              <a:rPr lang="en-US" sz="2862">
                <a:solidFill>
                  <a:srgbClr val="000000"/>
                </a:solidFill>
                <a:latin typeface="Poppins Semi-Bold"/>
              </a:rPr>
              <a:t>Industrial Edge Computing</a:t>
            </a:r>
            <a:r>
              <a:rPr lang="en-US" sz="2862">
                <a:solidFill>
                  <a:srgbClr val="000000"/>
                </a:solidFill>
                <a:latin typeface="Poppins"/>
              </a:rPr>
              <a:t>: Siemens’ Industrial Edge solutions enable real-time data processing and analytics at the edge of the network, improving response times and operational efficiency.</a:t>
            </a:r>
          </a:p>
          <a:p>
            <a:pPr algn="l">
              <a:lnSpc>
                <a:spcPts val="4585"/>
              </a:lnSpc>
            </a:pPr>
            <a:endParaRPr lang="en-US" sz="2862">
              <a:solidFill>
                <a:srgbClr val="000000"/>
              </a:solidFill>
              <a:latin typeface="Poppins"/>
            </a:endParaRPr>
          </a:p>
          <a:p>
            <a:pPr algn="l">
              <a:lnSpc>
                <a:spcPts val="4917"/>
              </a:lnSpc>
            </a:pPr>
            <a:endParaRPr lang="en-US" sz="2862">
              <a:solidFill>
                <a:srgbClr val="000000"/>
              </a:solidFill>
              <a:latin typeface="Poppins"/>
            </a:endParaRPr>
          </a:p>
          <a:p>
            <a:pPr algn="l">
              <a:lnSpc>
                <a:spcPts val="4917"/>
              </a:lnSpc>
            </a:pPr>
            <a:endParaRPr lang="en-US" sz="2862">
              <a:solidFill>
                <a:srgbClr val="000000"/>
              </a:solidFill>
              <a:latin typeface="Poppins"/>
            </a:endParaRPr>
          </a:p>
          <a:p>
            <a:pPr algn="l">
              <a:lnSpc>
                <a:spcPts val="5249"/>
              </a:lnSpc>
            </a:pPr>
            <a:endParaRPr lang="en-US" sz="2862">
              <a:solidFill>
                <a:srgbClr val="000000"/>
              </a:solidFill>
              <a:latin typeface="Poppins"/>
            </a:endParaRPr>
          </a:p>
          <a:p>
            <a:pPr algn="l">
              <a:lnSpc>
                <a:spcPts val="5127"/>
              </a:lnSpc>
            </a:pPr>
            <a:endParaRPr lang="en-US" sz="2862">
              <a:solidFill>
                <a:srgbClr val="000000"/>
              </a:solidFill>
              <a:latin typeface="Poppins"/>
            </a:endParaRPr>
          </a:p>
          <a:p>
            <a:pPr algn="l">
              <a:lnSpc>
                <a:spcPts val="2747"/>
              </a:lnSpc>
              <a:spcBef>
                <a:spcPct val="0"/>
              </a:spcBef>
            </a:pPr>
            <a:endParaRPr lang="en-US" sz="2862">
              <a:solidFill>
                <a:srgbClr val="000000"/>
              </a:solidFill>
              <a:latin typeface="Poppins"/>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666" b="-16666"/>
            </a:stretch>
          </a:blipFill>
        </p:spPr>
      </p:sp>
      <p:grpSp>
        <p:nvGrpSpPr>
          <p:cNvPr id="3" name="Group 3"/>
          <p:cNvGrpSpPr/>
          <p:nvPr/>
        </p:nvGrpSpPr>
        <p:grpSpPr>
          <a:xfrm>
            <a:off x="1025638" y="2923796"/>
            <a:ext cx="8081636" cy="1606110"/>
            <a:chOff x="0" y="0"/>
            <a:chExt cx="2128497" cy="423008"/>
          </a:xfrm>
        </p:grpSpPr>
        <p:sp>
          <p:nvSpPr>
            <p:cNvPr id="4" name="Freeform 4"/>
            <p:cNvSpPr/>
            <p:nvPr/>
          </p:nvSpPr>
          <p:spPr>
            <a:xfrm>
              <a:off x="0" y="0"/>
              <a:ext cx="2128497" cy="423008"/>
            </a:xfrm>
            <a:custGeom>
              <a:avLst/>
              <a:gdLst/>
              <a:ahLst/>
              <a:cxnLst/>
              <a:rect l="l" t="t" r="r" b="b"/>
              <a:pathLst>
                <a:path w="2128497" h="423008">
                  <a:moveTo>
                    <a:pt x="0" y="0"/>
                  </a:moveTo>
                  <a:lnTo>
                    <a:pt x="2128497" y="0"/>
                  </a:lnTo>
                  <a:lnTo>
                    <a:pt x="2128497" y="423008"/>
                  </a:lnTo>
                  <a:lnTo>
                    <a:pt x="0" y="423008"/>
                  </a:lnTo>
                  <a:close/>
                </a:path>
              </a:pathLst>
            </a:custGeom>
            <a:gradFill rotWithShape="1">
              <a:gsLst>
                <a:gs pos="0">
                  <a:srgbClr val="000000">
                    <a:alpha val="100000"/>
                  </a:srgbClr>
                </a:gs>
                <a:gs pos="100000">
                  <a:srgbClr val="3533CD">
                    <a:alpha val="100000"/>
                  </a:srgbClr>
                </a:gs>
              </a:gsLst>
              <a:lin ang="0"/>
            </a:gradFill>
          </p:spPr>
        </p:sp>
        <p:sp>
          <p:nvSpPr>
            <p:cNvPr id="5" name="TextBox 5"/>
            <p:cNvSpPr txBox="1"/>
            <p:nvPr/>
          </p:nvSpPr>
          <p:spPr>
            <a:xfrm>
              <a:off x="0" y="-47625"/>
              <a:ext cx="2128497" cy="470633"/>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1025638" y="4981987"/>
            <a:ext cx="8081636" cy="1606110"/>
            <a:chOff x="0" y="0"/>
            <a:chExt cx="2128497" cy="423008"/>
          </a:xfrm>
        </p:grpSpPr>
        <p:sp>
          <p:nvSpPr>
            <p:cNvPr id="7" name="Freeform 7"/>
            <p:cNvSpPr/>
            <p:nvPr/>
          </p:nvSpPr>
          <p:spPr>
            <a:xfrm>
              <a:off x="0" y="0"/>
              <a:ext cx="2128497" cy="423008"/>
            </a:xfrm>
            <a:custGeom>
              <a:avLst/>
              <a:gdLst/>
              <a:ahLst/>
              <a:cxnLst/>
              <a:rect l="l" t="t" r="r" b="b"/>
              <a:pathLst>
                <a:path w="2128497" h="423008">
                  <a:moveTo>
                    <a:pt x="0" y="0"/>
                  </a:moveTo>
                  <a:lnTo>
                    <a:pt x="2128497" y="0"/>
                  </a:lnTo>
                  <a:lnTo>
                    <a:pt x="2128497" y="423008"/>
                  </a:lnTo>
                  <a:lnTo>
                    <a:pt x="0" y="423008"/>
                  </a:lnTo>
                  <a:close/>
                </a:path>
              </a:pathLst>
            </a:custGeom>
            <a:gradFill rotWithShape="1">
              <a:gsLst>
                <a:gs pos="0">
                  <a:srgbClr val="000000">
                    <a:alpha val="100000"/>
                  </a:srgbClr>
                </a:gs>
                <a:gs pos="100000">
                  <a:srgbClr val="3533CD">
                    <a:alpha val="100000"/>
                  </a:srgbClr>
                </a:gs>
              </a:gsLst>
              <a:lin ang="0"/>
            </a:gradFill>
          </p:spPr>
        </p:sp>
        <p:sp>
          <p:nvSpPr>
            <p:cNvPr id="8" name="TextBox 8"/>
            <p:cNvSpPr txBox="1"/>
            <p:nvPr/>
          </p:nvSpPr>
          <p:spPr>
            <a:xfrm>
              <a:off x="0" y="-47625"/>
              <a:ext cx="2128497" cy="470633"/>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a:off x="257175" y="2923796"/>
            <a:ext cx="1543050" cy="1543050"/>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AEAEA"/>
            </a:solidFill>
          </p:spPr>
        </p:sp>
        <p:sp>
          <p:nvSpPr>
            <p:cNvPr id="11" name="TextBox 11"/>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12" name="Group 12"/>
          <p:cNvGrpSpPr/>
          <p:nvPr/>
        </p:nvGrpSpPr>
        <p:grpSpPr>
          <a:xfrm>
            <a:off x="257175" y="4981987"/>
            <a:ext cx="1543050" cy="1543050"/>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AEAEA"/>
            </a:solidFill>
          </p:spPr>
        </p:sp>
        <p:sp>
          <p:nvSpPr>
            <p:cNvPr id="14" name="TextBox 14"/>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15" name="Group 15"/>
          <p:cNvGrpSpPr/>
          <p:nvPr/>
        </p:nvGrpSpPr>
        <p:grpSpPr>
          <a:xfrm>
            <a:off x="7564224" y="9418474"/>
            <a:ext cx="3086100" cy="3086100"/>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0000">
                    <a:alpha val="100000"/>
                  </a:srgbClr>
                </a:gs>
                <a:gs pos="100000">
                  <a:srgbClr val="3533CD">
                    <a:alpha val="100000"/>
                  </a:srgbClr>
                </a:gs>
              </a:gsLst>
              <a:lin ang="0"/>
            </a:gradFill>
          </p:spPr>
        </p:sp>
        <p:sp>
          <p:nvSpPr>
            <p:cNvPr id="17" name="TextBox 17"/>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sp>
        <p:nvSpPr>
          <p:cNvPr id="18" name="TextBox 18"/>
          <p:cNvSpPr txBox="1"/>
          <p:nvPr/>
        </p:nvSpPr>
        <p:spPr>
          <a:xfrm>
            <a:off x="0" y="3211525"/>
            <a:ext cx="2051275" cy="925878"/>
          </a:xfrm>
          <a:prstGeom prst="rect">
            <a:avLst/>
          </a:prstGeom>
        </p:spPr>
        <p:txBody>
          <a:bodyPr lIns="0" tIns="0" rIns="0" bIns="0" rtlCol="0" anchor="t">
            <a:spAutoFit/>
          </a:bodyPr>
          <a:lstStyle/>
          <a:p>
            <a:pPr algn="ctr">
              <a:lnSpc>
                <a:spcPts val="7575"/>
              </a:lnSpc>
              <a:spcBef>
                <a:spcPct val="0"/>
              </a:spcBef>
            </a:pPr>
            <a:r>
              <a:rPr lang="en-US" sz="5411">
                <a:solidFill>
                  <a:srgbClr val="004AAD"/>
                </a:solidFill>
                <a:latin typeface="League Spartan"/>
              </a:rPr>
              <a:t>07</a:t>
            </a:r>
          </a:p>
        </p:txBody>
      </p:sp>
      <p:sp>
        <p:nvSpPr>
          <p:cNvPr id="19" name="TextBox 19"/>
          <p:cNvSpPr txBox="1"/>
          <p:nvPr/>
        </p:nvSpPr>
        <p:spPr>
          <a:xfrm>
            <a:off x="0" y="5267513"/>
            <a:ext cx="2051275" cy="925878"/>
          </a:xfrm>
          <a:prstGeom prst="rect">
            <a:avLst/>
          </a:prstGeom>
        </p:spPr>
        <p:txBody>
          <a:bodyPr lIns="0" tIns="0" rIns="0" bIns="0" rtlCol="0" anchor="t">
            <a:spAutoFit/>
          </a:bodyPr>
          <a:lstStyle/>
          <a:p>
            <a:pPr algn="ctr">
              <a:lnSpc>
                <a:spcPts val="7575"/>
              </a:lnSpc>
              <a:spcBef>
                <a:spcPct val="0"/>
              </a:spcBef>
            </a:pPr>
            <a:r>
              <a:rPr lang="en-US" sz="5411">
                <a:solidFill>
                  <a:srgbClr val="004AAD"/>
                </a:solidFill>
                <a:latin typeface="League Spartan"/>
              </a:rPr>
              <a:t>08</a:t>
            </a:r>
          </a:p>
        </p:txBody>
      </p:sp>
      <p:sp>
        <p:nvSpPr>
          <p:cNvPr id="20" name="TextBox 20"/>
          <p:cNvSpPr txBox="1"/>
          <p:nvPr/>
        </p:nvSpPr>
        <p:spPr>
          <a:xfrm>
            <a:off x="11668572" y="3190761"/>
            <a:ext cx="5993860" cy="1015029"/>
          </a:xfrm>
          <a:prstGeom prst="rect">
            <a:avLst/>
          </a:prstGeom>
        </p:spPr>
        <p:txBody>
          <a:bodyPr lIns="0" tIns="0" rIns="0" bIns="0" rtlCol="0" anchor="t">
            <a:spAutoFit/>
          </a:bodyPr>
          <a:lstStyle/>
          <a:p>
            <a:pPr algn="l">
              <a:lnSpc>
                <a:spcPts val="2712"/>
              </a:lnSpc>
              <a:spcBef>
                <a:spcPct val="0"/>
              </a:spcBef>
            </a:pPr>
            <a:r>
              <a:rPr lang="en-US" sz="1937">
                <a:solidFill>
                  <a:srgbClr val="FFFFFF"/>
                </a:solidFill>
                <a:latin typeface="Poppins"/>
              </a:rPr>
              <a:t>Lorem ipsum dolor sit amet, consectetur adipiscing elit, sed do eiusmod tempor incididunt ut labore et dolore </a:t>
            </a:r>
          </a:p>
        </p:txBody>
      </p:sp>
      <p:grpSp>
        <p:nvGrpSpPr>
          <p:cNvPr id="21" name="Group 21"/>
          <p:cNvGrpSpPr/>
          <p:nvPr/>
        </p:nvGrpSpPr>
        <p:grpSpPr>
          <a:xfrm>
            <a:off x="13788379" y="-2057400"/>
            <a:ext cx="3086100" cy="3086100"/>
            <a:chOff x="0" y="0"/>
            <a:chExt cx="812800" cy="812800"/>
          </a:xfrm>
        </p:grpSpPr>
        <p:sp>
          <p:nvSpPr>
            <p:cNvPr id="22" name="Freeform 2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0000">
                    <a:alpha val="100000"/>
                  </a:srgbClr>
                </a:gs>
                <a:gs pos="100000">
                  <a:srgbClr val="3533CD">
                    <a:alpha val="100000"/>
                  </a:srgbClr>
                </a:gs>
              </a:gsLst>
              <a:lin ang="0"/>
            </a:gradFill>
          </p:spPr>
        </p:sp>
        <p:sp>
          <p:nvSpPr>
            <p:cNvPr id="23" name="TextBox 23"/>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24" name="Group 24"/>
          <p:cNvGrpSpPr/>
          <p:nvPr/>
        </p:nvGrpSpPr>
        <p:grpSpPr>
          <a:xfrm>
            <a:off x="1028700" y="7035772"/>
            <a:ext cx="8078574" cy="1606110"/>
            <a:chOff x="0" y="0"/>
            <a:chExt cx="2127690" cy="423008"/>
          </a:xfrm>
        </p:grpSpPr>
        <p:sp>
          <p:nvSpPr>
            <p:cNvPr id="25" name="Freeform 25"/>
            <p:cNvSpPr/>
            <p:nvPr/>
          </p:nvSpPr>
          <p:spPr>
            <a:xfrm>
              <a:off x="0" y="0"/>
              <a:ext cx="2127690" cy="423008"/>
            </a:xfrm>
            <a:custGeom>
              <a:avLst/>
              <a:gdLst/>
              <a:ahLst/>
              <a:cxnLst/>
              <a:rect l="l" t="t" r="r" b="b"/>
              <a:pathLst>
                <a:path w="2127690" h="423008">
                  <a:moveTo>
                    <a:pt x="0" y="0"/>
                  </a:moveTo>
                  <a:lnTo>
                    <a:pt x="2127690" y="0"/>
                  </a:lnTo>
                  <a:lnTo>
                    <a:pt x="2127690" y="423008"/>
                  </a:lnTo>
                  <a:lnTo>
                    <a:pt x="0" y="423008"/>
                  </a:lnTo>
                  <a:close/>
                </a:path>
              </a:pathLst>
            </a:custGeom>
            <a:gradFill rotWithShape="1">
              <a:gsLst>
                <a:gs pos="0">
                  <a:srgbClr val="000000">
                    <a:alpha val="100000"/>
                  </a:srgbClr>
                </a:gs>
                <a:gs pos="100000">
                  <a:srgbClr val="3533CD">
                    <a:alpha val="100000"/>
                  </a:srgbClr>
                </a:gs>
              </a:gsLst>
              <a:lin ang="0"/>
            </a:gradFill>
          </p:spPr>
        </p:sp>
        <p:sp>
          <p:nvSpPr>
            <p:cNvPr id="26" name="TextBox 26"/>
            <p:cNvSpPr txBox="1"/>
            <p:nvPr/>
          </p:nvSpPr>
          <p:spPr>
            <a:xfrm>
              <a:off x="0" y="-47625"/>
              <a:ext cx="2127690" cy="470633"/>
            </a:xfrm>
            <a:prstGeom prst="rect">
              <a:avLst/>
            </a:prstGeom>
          </p:spPr>
          <p:txBody>
            <a:bodyPr lIns="50800" tIns="50800" rIns="50800" bIns="50800" rtlCol="0" anchor="ctr"/>
            <a:lstStyle/>
            <a:p>
              <a:pPr algn="ctr">
                <a:lnSpc>
                  <a:spcPts val="2659"/>
                </a:lnSpc>
              </a:pPr>
              <a:endParaRPr/>
            </a:p>
          </p:txBody>
        </p:sp>
      </p:grpSp>
      <p:grpSp>
        <p:nvGrpSpPr>
          <p:cNvPr id="27" name="Group 27"/>
          <p:cNvGrpSpPr/>
          <p:nvPr/>
        </p:nvGrpSpPr>
        <p:grpSpPr>
          <a:xfrm>
            <a:off x="257175" y="7098832"/>
            <a:ext cx="1543050" cy="1543050"/>
            <a:chOff x="0" y="0"/>
            <a:chExt cx="812800" cy="812800"/>
          </a:xfrm>
        </p:grpSpPr>
        <p:sp>
          <p:nvSpPr>
            <p:cNvPr id="28" name="Freeform 2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AEAEA"/>
            </a:solidFill>
          </p:spPr>
        </p:sp>
        <p:sp>
          <p:nvSpPr>
            <p:cNvPr id="29" name="TextBox 29"/>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sp>
        <p:nvSpPr>
          <p:cNvPr id="30" name="TextBox 30"/>
          <p:cNvSpPr txBox="1"/>
          <p:nvPr/>
        </p:nvSpPr>
        <p:spPr>
          <a:xfrm>
            <a:off x="3062" y="7445347"/>
            <a:ext cx="2051275" cy="925878"/>
          </a:xfrm>
          <a:prstGeom prst="rect">
            <a:avLst/>
          </a:prstGeom>
        </p:spPr>
        <p:txBody>
          <a:bodyPr lIns="0" tIns="0" rIns="0" bIns="0" rtlCol="0" anchor="t">
            <a:spAutoFit/>
          </a:bodyPr>
          <a:lstStyle/>
          <a:p>
            <a:pPr algn="ctr">
              <a:lnSpc>
                <a:spcPts val="7575"/>
              </a:lnSpc>
              <a:spcBef>
                <a:spcPct val="0"/>
              </a:spcBef>
            </a:pPr>
            <a:r>
              <a:rPr lang="en-US" sz="5411">
                <a:solidFill>
                  <a:srgbClr val="004AAD"/>
                </a:solidFill>
                <a:latin typeface="League Spartan"/>
              </a:rPr>
              <a:t>09</a:t>
            </a:r>
          </a:p>
        </p:txBody>
      </p:sp>
      <p:grpSp>
        <p:nvGrpSpPr>
          <p:cNvPr id="31" name="Group 31"/>
          <p:cNvGrpSpPr/>
          <p:nvPr/>
        </p:nvGrpSpPr>
        <p:grpSpPr>
          <a:xfrm>
            <a:off x="10464361" y="2892266"/>
            <a:ext cx="7823639" cy="1606110"/>
            <a:chOff x="0" y="0"/>
            <a:chExt cx="2060547" cy="423008"/>
          </a:xfrm>
        </p:grpSpPr>
        <p:sp>
          <p:nvSpPr>
            <p:cNvPr id="32" name="Freeform 32"/>
            <p:cNvSpPr/>
            <p:nvPr/>
          </p:nvSpPr>
          <p:spPr>
            <a:xfrm>
              <a:off x="0" y="0"/>
              <a:ext cx="2060547" cy="423008"/>
            </a:xfrm>
            <a:custGeom>
              <a:avLst/>
              <a:gdLst/>
              <a:ahLst/>
              <a:cxnLst/>
              <a:rect l="l" t="t" r="r" b="b"/>
              <a:pathLst>
                <a:path w="2060547" h="423008">
                  <a:moveTo>
                    <a:pt x="0" y="0"/>
                  </a:moveTo>
                  <a:lnTo>
                    <a:pt x="2060547" y="0"/>
                  </a:lnTo>
                  <a:lnTo>
                    <a:pt x="2060547" y="423008"/>
                  </a:lnTo>
                  <a:lnTo>
                    <a:pt x="0" y="423008"/>
                  </a:lnTo>
                  <a:close/>
                </a:path>
              </a:pathLst>
            </a:custGeom>
            <a:gradFill rotWithShape="1">
              <a:gsLst>
                <a:gs pos="0">
                  <a:srgbClr val="000000">
                    <a:alpha val="100000"/>
                  </a:srgbClr>
                </a:gs>
                <a:gs pos="100000">
                  <a:srgbClr val="3533CD">
                    <a:alpha val="100000"/>
                  </a:srgbClr>
                </a:gs>
              </a:gsLst>
              <a:lin ang="0"/>
            </a:gradFill>
          </p:spPr>
        </p:sp>
        <p:sp>
          <p:nvSpPr>
            <p:cNvPr id="33" name="TextBox 33"/>
            <p:cNvSpPr txBox="1"/>
            <p:nvPr/>
          </p:nvSpPr>
          <p:spPr>
            <a:xfrm>
              <a:off x="0" y="-47625"/>
              <a:ext cx="2060547" cy="470633"/>
            </a:xfrm>
            <a:prstGeom prst="rect">
              <a:avLst/>
            </a:prstGeom>
          </p:spPr>
          <p:txBody>
            <a:bodyPr lIns="50800" tIns="50800" rIns="50800" bIns="50800" rtlCol="0" anchor="ctr"/>
            <a:lstStyle/>
            <a:p>
              <a:pPr algn="ctr">
                <a:lnSpc>
                  <a:spcPts val="2659"/>
                </a:lnSpc>
              </a:pPr>
              <a:endParaRPr/>
            </a:p>
          </p:txBody>
        </p:sp>
      </p:grpSp>
      <p:grpSp>
        <p:nvGrpSpPr>
          <p:cNvPr id="34" name="Group 34"/>
          <p:cNvGrpSpPr/>
          <p:nvPr/>
        </p:nvGrpSpPr>
        <p:grpSpPr>
          <a:xfrm>
            <a:off x="9616398" y="2892266"/>
            <a:ext cx="1543050" cy="1543050"/>
            <a:chOff x="0" y="0"/>
            <a:chExt cx="812800" cy="812800"/>
          </a:xfrm>
        </p:grpSpPr>
        <p:sp>
          <p:nvSpPr>
            <p:cNvPr id="35" name="Freeform 3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AEAEA"/>
            </a:solidFill>
          </p:spPr>
        </p:sp>
        <p:sp>
          <p:nvSpPr>
            <p:cNvPr id="36" name="TextBox 36"/>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37" name="Group 37"/>
          <p:cNvGrpSpPr/>
          <p:nvPr/>
        </p:nvGrpSpPr>
        <p:grpSpPr>
          <a:xfrm>
            <a:off x="10206364" y="4981987"/>
            <a:ext cx="8081636" cy="1606110"/>
            <a:chOff x="0" y="0"/>
            <a:chExt cx="2128497" cy="423008"/>
          </a:xfrm>
        </p:grpSpPr>
        <p:sp>
          <p:nvSpPr>
            <p:cNvPr id="38" name="Freeform 38"/>
            <p:cNvSpPr/>
            <p:nvPr/>
          </p:nvSpPr>
          <p:spPr>
            <a:xfrm>
              <a:off x="0" y="0"/>
              <a:ext cx="2128497" cy="423008"/>
            </a:xfrm>
            <a:custGeom>
              <a:avLst/>
              <a:gdLst/>
              <a:ahLst/>
              <a:cxnLst/>
              <a:rect l="l" t="t" r="r" b="b"/>
              <a:pathLst>
                <a:path w="2128497" h="423008">
                  <a:moveTo>
                    <a:pt x="0" y="0"/>
                  </a:moveTo>
                  <a:lnTo>
                    <a:pt x="2128497" y="0"/>
                  </a:lnTo>
                  <a:lnTo>
                    <a:pt x="2128497" y="423008"/>
                  </a:lnTo>
                  <a:lnTo>
                    <a:pt x="0" y="423008"/>
                  </a:lnTo>
                  <a:close/>
                </a:path>
              </a:pathLst>
            </a:custGeom>
            <a:gradFill rotWithShape="1">
              <a:gsLst>
                <a:gs pos="0">
                  <a:srgbClr val="000000">
                    <a:alpha val="100000"/>
                  </a:srgbClr>
                </a:gs>
                <a:gs pos="100000">
                  <a:srgbClr val="3533CD">
                    <a:alpha val="100000"/>
                  </a:srgbClr>
                </a:gs>
              </a:gsLst>
              <a:lin ang="0"/>
            </a:gradFill>
          </p:spPr>
        </p:sp>
        <p:sp>
          <p:nvSpPr>
            <p:cNvPr id="39" name="TextBox 39"/>
            <p:cNvSpPr txBox="1"/>
            <p:nvPr/>
          </p:nvSpPr>
          <p:spPr>
            <a:xfrm>
              <a:off x="0" y="-47625"/>
              <a:ext cx="2128497" cy="470633"/>
            </a:xfrm>
            <a:prstGeom prst="rect">
              <a:avLst/>
            </a:prstGeom>
          </p:spPr>
          <p:txBody>
            <a:bodyPr lIns="50800" tIns="50800" rIns="50800" bIns="50800" rtlCol="0" anchor="ctr"/>
            <a:lstStyle/>
            <a:p>
              <a:pPr algn="ctr">
                <a:lnSpc>
                  <a:spcPts val="2659"/>
                </a:lnSpc>
              </a:pPr>
              <a:endParaRPr/>
            </a:p>
          </p:txBody>
        </p:sp>
      </p:grpSp>
      <p:grpSp>
        <p:nvGrpSpPr>
          <p:cNvPr id="40" name="Group 40"/>
          <p:cNvGrpSpPr/>
          <p:nvPr/>
        </p:nvGrpSpPr>
        <p:grpSpPr>
          <a:xfrm>
            <a:off x="9692836" y="4995549"/>
            <a:ext cx="1543050" cy="1543050"/>
            <a:chOff x="0" y="0"/>
            <a:chExt cx="812800" cy="812800"/>
          </a:xfrm>
        </p:grpSpPr>
        <p:sp>
          <p:nvSpPr>
            <p:cNvPr id="41" name="Freeform 4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AEAEA"/>
            </a:solidFill>
          </p:spPr>
        </p:sp>
        <p:sp>
          <p:nvSpPr>
            <p:cNvPr id="42" name="TextBox 42"/>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43" name="Group 43"/>
          <p:cNvGrpSpPr/>
          <p:nvPr/>
        </p:nvGrpSpPr>
        <p:grpSpPr>
          <a:xfrm>
            <a:off x="10206364" y="7035772"/>
            <a:ext cx="8078574" cy="1606110"/>
            <a:chOff x="0" y="0"/>
            <a:chExt cx="2127690" cy="423008"/>
          </a:xfrm>
        </p:grpSpPr>
        <p:sp>
          <p:nvSpPr>
            <p:cNvPr id="44" name="Freeform 44"/>
            <p:cNvSpPr/>
            <p:nvPr/>
          </p:nvSpPr>
          <p:spPr>
            <a:xfrm>
              <a:off x="0" y="0"/>
              <a:ext cx="2127690" cy="423008"/>
            </a:xfrm>
            <a:custGeom>
              <a:avLst/>
              <a:gdLst/>
              <a:ahLst/>
              <a:cxnLst/>
              <a:rect l="l" t="t" r="r" b="b"/>
              <a:pathLst>
                <a:path w="2127690" h="423008">
                  <a:moveTo>
                    <a:pt x="0" y="0"/>
                  </a:moveTo>
                  <a:lnTo>
                    <a:pt x="2127690" y="0"/>
                  </a:lnTo>
                  <a:lnTo>
                    <a:pt x="2127690" y="423008"/>
                  </a:lnTo>
                  <a:lnTo>
                    <a:pt x="0" y="423008"/>
                  </a:lnTo>
                  <a:close/>
                </a:path>
              </a:pathLst>
            </a:custGeom>
            <a:gradFill rotWithShape="1">
              <a:gsLst>
                <a:gs pos="0">
                  <a:srgbClr val="000000">
                    <a:alpha val="100000"/>
                  </a:srgbClr>
                </a:gs>
                <a:gs pos="100000">
                  <a:srgbClr val="3533CD">
                    <a:alpha val="100000"/>
                  </a:srgbClr>
                </a:gs>
              </a:gsLst>
              <a:lin ang="0"/>
            </a:gradFill>
          </p:spPr>
        </p:sp>
        <p:sp>
          <p:nvSpPr>
            <p:cNvPr id="45" name="TextBox 45"/>
            <p:cNvSpPr txBox="1"/>
            <p:nvPr/>
          </p:nvSpPr>
          <p:spPr>
            <a:xfrm>
              <a:off x="0" y="-47625"/>
              <a:ext cx="2127690" cy="470633"/>
            </a:xfrm>
            <a:prstGeom prst="rect">
              <a:avLst/>
            </a:prstGeom>
          </p:spPr>
          <p:txBody>
            <a:bodyPr lIns="50800" tIns="50800" rIns="50800" bIns="50800" rtlCol="0" anchor="ctr"/>
            <a:lstStyle/>
            <a:p>
              <a:pPr algn="ctr">
                <a:lnSpc>
                  <a:spcPts val="2659"/>
                </a:lnSpc>
              </a:pPr>
              <a:endParaRPr/>
            </a:p>
          </p:txBody>
        </p:sp>
      </p:grpSp>
      <p:grpSp>
        <p:nvGrpSpPr>
          <p:cNvPr id="46" name="Group 46"/>
          <p:cNvGrpSpPr/>
          <p:nvPr/>
        </p:nvGrpSpPr>
        <p:grpSpPr>
          <a:xfrm>
            <a:off x="9616398" y="7035772"/>
            <a:ext cx="1543050" cy="1543050"/>
            <a:chOff x="0" y="0"/>
            <a:chExt cx="812800" cy="812800"/>
          </a:xfrm>
        </p:grpSpPr>
        <p:sp>
          <p:nvSpPr>
            <p:cNvPr id="47" name="Freeform 4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AEAEA"/>
            </a:solidFill>
          </p:spPr>
        </p:sp>
        <p:sp>
          <p:nvSpPr>
            <p:cNvPr id="48" name="TextBox 48"/>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sp>
        <p:nvSpPr>
          <p:cNvPr id="49" name="TextBox 49"/>
          <p:cNvSpPr txBox="1"/>
          <p:nvPr/>
        </p:nvSpPr>
        <p:spPr>
          <a:xfrm>
            <a:off x="9438723" y="7323501"/>
            <a:ext cx="2051275" cy="925878"/>
          </a:xfrm>
          <a:prstGeom prst="rect">
            <a:avLst/>
          </a:prstGeom>
        </p:spPr>
        <p:txBody>
          <a:bodyPr lIns="0" tIns="0" rIns="0" bIns="0" rtlCol="0" anchor="t">
            <a:spAutoFit/>
          </a:bodyPr>
          <a:lstStyle/>
          <a:p>
            <a:pPr algn="ctr">
              <a:lnSpc>
                <a:spcPts val="7575"/>
              </a:lnSpc>
              <a:spcBef>
                <a:spcPct val="0"/>
              </a:spcBef>
            </a:pPr>
            <a:r>
              <a:rPr lang="en-US" sz="5411">
                <a:solidFill>
                  <a:srgbClr val="004AAD"/>
                </a:solidFill>
                <a:latin typeface="League Spartan"/>
              </a:rPr>
              <a:t>12</a:t>
            </a:r>
          </a:p>
        </p:txBody>
      </p:sp>
      <p:sp>
        <p:nvSpPr>
          <p:cNvPr id="50" name="TextBox 50"/>
          <p:cNvSpPr txBox="1"/>
          <p:nvPr/>
        </p:nvSpPr>
        <p:spPr>
          <a:xfrm>
            <a:off x="9362285" y="5328845"/>
            <a:ext cx="2051275" cy="925878"/>
          </a:xfrm>
          <a:prstGeom prst="rect">
            <a:avLst/>
          </a:prstGeom>
        </p:spPr>
        <p:txBody>
          <a:bodyPr lIns="0" tIns="0" rIns="0" bIns="0" rtlCol="0" anchor="t">
            <a:spAutoFit/>
          </a:bodyPr>
          <a:lstStyle/>
          <a:p>
            <a:pPr algn="ctr">
              <a:lnSpc>
                <a:spcPts val="7575"/>
              </a:lnSpc>
              <a:spcBef>
                <a:spcPct val="0"/>
              </a:spcBef>
            </a:pPr>
            <a:r>
              <a:rPr lang="en-US" sz="5411">
                <a:solidFill>
                  <a:srgbClr val="004AAD"/>
                </a:solidFill>
                <a:latin typeface="League Spartan"/>
              </a:rPr>
              <a:t>11</a:t>
            </a:r>
          </a:p>
        </p:txBody>
      </p:sp>
      <p:sp>
        <p:nvSpPr>
          <p:cNvPr id="51" name="TextBox 51"/>
          <p:cNvSpPr txBox="1"/>
          <p:nvPr/>
        </p:nvSpPr>
        <p:spPr>
          <a:xfrm>
            <a:off x="9362285" y="3211525"/>
            <a:ext cx="2051275" cy="925878"/>
          </a:xfrm>
          <a:prstGeom prst="rect">
            <a:avLst/>
          </a:prstGeom>
        </p:spPr>
        <p:txBody>
          <a:bodyPr lIns="0" tIns="0" rIns="0" bIns="0" rtlCol="0" anchor="t">
            <a:spAutoFit/>
          </a:bodyPr>
          <a:lstStyle/>
          <a:p>
            <a:pPr algn="ctr">
              <a:lnSpc>
                <a:spcPts val="7575"/>
              </a:lnSpc>
              <a:spcBef>
                <a:spcPct val="0"/>
              </a:spcBef>
            </a:pPr>
            <a:r>
              <a:rPr lang="en-US" sz="5411">
                <a:solidFill>
                  <a:srgbClr val="004AAD"/>
                </a:solidFill>
                <a:latin typeface="League Spartan"/>
              </a:rPr>
              <a:t>10</a:t>
            </a:r>
          </a:p>
        </p:txBody>
      </p:sp>
      <p:sp>
        <p:nvSpPr>
          <p:cNvPr id="52" name="TextBox 52"/>
          <p:cNvSpPr txBox="1"/>
          <p:nvPr/>
        </p:nvSpPr>
        <p:spPr>
          <a:xfrm>
            <a:off x="3122988" y="3289365"/>
            <a:ext cx="4032766" cy="639446"/>
          </a:xfrm>
          <a:prstGeom prst="rect">
            <a:avLst/>
          </a:prstGeom>
        </p:spPr>
        <p:txBody>
          <a:bodyPr wrap="square" lIns="0" tIns="0" rIns="0" bIns="0" rtlCol="0" anchor="t">
            <a:spAutoFit/>
          </a:bodyPr>
          <a:lstStyle/>
          <a:p>
            <a:pPr algn="ctr">
              <a:lnSpc>
                <a:spcPts val="5179"/>
              </a:lnSpc>
              <a:spcBef>
                <a:spcPct val="0"/>
              </a:spcBef>
            </a:pPr>
            <a:r>
              <a:rPr lang="en-US" sz="3699" dirty="0">
                <a:solidFill>
                  <a:srgbClr val="FEFEFE"/>
                </a:solidFill>
                <a:latin typeface="Archivo Black"/>
              </a:rPr>
              <a:t>HEALTHCARE</a:t>
            </a:r>
          </a:p>
        </p:txBody>
      </p:sp>
      <p:sp>
        <p:nvSpPr>
          <p:cNvPr id="53" name="TextBox 53"/>
          <p:cNvSpPr txBox="1"/>
          <p:nvPr/>
        </p:nvSpPr>
        <p:spPr>
          <a:xfrm>
            <a:off x="2666264" y="5296088"/>
            <a:ext cx="4897960" cy="639446"/>
          </a:xfrm>
          <a:prstGeom prst="rect">
            <a:avLst/>
          </a:prstGeom>
        </p:spPr>
        <p:txBody>
          <a:bodyPr wrap="square" lIns="0" tIns="0" rIns="0" bIns="0" rtlCol="0" anchor="t">
            <a:spAutoFit/>
          </a:bodyPr>
          <a:lstStyle/>
          <a:p>
            <a:pPr algn="ctr">
              <a:lnSpc>
                <a:spcPts val="5179"/>
              </a:lnSpc>
              <a:spcBef>
                <a:spcPct val="0"/>
              </a:spcBef>
            </a:pPr>
            <a:r>
              <a:rPr lang="en-US" sz="3699" dirty="0">
                <a:solidFill>
                  <a:srgbClr val="FEFEFE"/>
                </a:solidFill>
                <a:latin typeface="Archivo Black"/>
              </a:rPr>
              <a:t>INTRALOGISTICS</a:t>
            </a:r>
          </a:p>
        </p:txBody>
      </p:sp>
      <p:sp>
        <p:nvSpPr>
          <p:cNvPr id="54" name="TextBox 54"/>
          <p:cNvSpPr txBox="1"/>
          <p:nvPr/>
        </p:nvSpPr>
        <p:spPr>
          <a:xfrm>
            <a:off x="2094243" y="7199381"/>
            <a:ext cx="5376029" cy="639446"/>
          </a:xfrm>
          <a:prstGeom prst="rect">
            <a:avLst/>
          </a:prstGeom>
        </p:spPr>
        <p:txBody>
          <a:bodyPr lIns="0" tIns="0" rIns="0" bIns="0" rtlCol="0" anchor="t">
            <a:spAutoFit/>
          </a:bodyPr>
          <a:lstStyle/>
          <a:p>
            <a:pPr algn="ctr">
              <a:lnSpc>
                <a:spcPts val="5179"/>
              </a:lnSpc>
              <a:spcBef>
                <a:spcPct val="0"/>
              </a:spcBef>
            </a:pPr>
            <a:r>
              <a:rPr lang="en-US" sz="3699" dirty="0">
                <a:solidFill>
                  <a:srgbClr val="FEFEFE"/>
                </a:solidFill>
                <a:latin typeface="Archivo Black"/>
              </a:rPr>
              <a:t>MINING INDUSTRIES</a:t>
            </a:r>
          </a:p>
        </p:txBody>
      </p:sp>
      <p:sp>
        <p:nvSpPr>
          <p:cNvPr id="55" name="TextBox 55"/>
          <p:cNvSpPr txBox="1"/>
          <p:nvPr/>
        </p:nvSpPr>
        <p:spPr>
          <a:xfrm>
            <a:off x="12666621" y="5067077"/>
            <a:ext cx="4207858" cy="1296671"/>
          </a:xfrm>
          <a:prstGeom prst="rect">
            <a:avLst/>
          </a:prstGeom>
        </p:spPr>
        <p:txBody>
          <a:bodyPr wrap="square" lIns="0" tIns="0" rIns="0" bIns="0" rtlCol="0" anchor="t">
            <a:spAutoFit/>
          </a:bodyPr>
          <a:lstStyle/>
          <a:p>
            <a:pPr algn="ctr">
              <a:lnSpc>
                <a:spcPts val="5179"/>
              </a:lnSpc>
            </a:pPr>
            <a:r>
              <a:rPr lang="en-US" sz="3699" dirty="0">
                <a:solidFill>
                  <a:srgbClr val="FEFEFE"/>
                </a:solidFill>
                <a:latin typeface="Archivo Black"/>
              </a:rPr>
              <a:t>OIL AND GAS</a:t>
            </a:r>
          </a:p>
          <a:p>
            <a:pPr algn="ctr">
              <a:lnSpc>
                <a:spcPts val="5179"/>
              </a:lnSpc>
              <a:spcBef>
                <a:spcPct val="0"/>
              </a:spcBef>
            </a:pPr>
            <a:r>
              <a:rPr lang="en-US" sz="3699" dirty="0">
                <a:solidFill>
                  <a:srgbClr val="FEFEFE"/>
                </a:solidFill>
                <a:latin typeface="Archivo Black"/>
              </a:rPr>
              <a:t> INDUSTRIES</a:t>
            </a:r>
          </a:p>
        </p:txBody>
      </p:sp>
      <p:sp>
        <p:nvSpPr>
          <p:cNvPr id="56" name="TextBox 56"/>
          <p:cNvSpPr txBox="1"/>
          <p:nvPr/>
        </p:nvSpPr>
        <p:spPr>
          <a:xfrm>
            <a:off x="12071501" y="7218175"/>
            <a:ext cx="5167432" cy="639446"/>
          </a:xfrm>
          <a:prstGeom prst="rect">
            <a:avLst/>
          </a:prstGeom>
        </p:spPr>
        <p:txBody>
          <a:bodyPr lIns="0" tIns="0" rIns="0" bIns="0" rtlCol="0" anchor="t">
            <a:spAutoFit/>
          </a:bodyPr>
          <a:lstStyle/>
          <a:p>
            <a:pPr algn="ctr">
              <a:lnSpc>
                <a:spcPts val="5179"/>
              </a:lnSpc>
              <a:spcBef>
                <a:spcPct val="0"/>
              </a:spcBef>
            </a:pPr>
            <a:r>
              <a:rPr lang="en-US" sz="3699" dirty="0">
                <a:solidFill>
                  <a:srgbClr val="FEFEFE"/>
                </a:solidFill>
                <a:latin typeface="Archivo Black"/>
              </a:rPr>
              <a:t>SEMI CONDUCTORS</a:t>
            </a:r>
          </a:p>
        </p:txBody>
      </p:sp>
      <p:sp>
        <p:nvSpPr>
          <p:cNvPr id="57" name="TextBox 57"/>
          <p:cNvSpPr txBox="1"/>
          <p:nvPr/>
        </p:nvSpPr>
        <p:spPr>
          <a:xfrm>
            <a:off x="10431249" y="2960752"/>
            <a:ext cx="8081636" cy="1296671"/>
          </a:xfrm>
          <a:prstGeom prst="rect">
            <a:avLst/>
          </a:prstGeom>
        </p:spPr>
        <p:txBody>
          <a:bodyPr lIns="0" tIns="0" rIns="0" bIns="0" rtlCol="0" anchor="t">
            <a:spAutoFit/>
          </a:bodyPr>
          <a:lstStyle/>
          <a:p>
            <a:pPr algn="ctr">
              <a:lnSpc>
                <a:spcPts val="5179"/>
              </a:lnSpc>
              <a:spcBef>
                <a:spcPct val="0"/>
              </a:spcBef>
            </a:pPr>
            <a:r>
              <a:rPr lang="en-US" sz="3699">
                <a:solidFill>
                  <a:srgbClr val="FEFEFE"/>
                </a:solidFill>
                <a:latin typeface="Archivo Black"/>
              </a:rPr>
              <a:t>MACHINERY AND PLANT CONSTRUCTION</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744918" y="413494"/>
            <a:ext cx="5849287" cy="761715"/>
          </a:xfrm>
          <a:prstGeom prst="rect">
            <a:avLst/>
          </a:prstGeom>
        </p:spPr>
        <p:txBody>
          <a:bodyPr lIns="0" tIns="0" rIns="0" bIns="0" rtlCol="0" anchor="t">
            <a:spAutoFit/>
          </a:bodyPr>
          <a:lstStyle/>
          <a:p>
            <a:pPr algn="l">
              <a:lnSpc>
                <a:spcPts val="6235"/>
              </a:lnSpc>
              <a:spcBef>
                <a:spcPct val="0"/>
              </a:spcBef>
            </a:pPr>
            <a:r>
              <a:rPr lang="en-US" sz="4453">
                <a:solidFill>
                  <a:srgbClr val="004AAD"/>
                </a:solidFill>
                <a:latin typeface="League Spartan"/>
              </a:rPr>
              <a:t>SOLUTIONS</a:t>
            </a:r>
          </a:p>
        </p:txBody>
      </p:sp>
      <p:sp>
        <p:nvSpPr>
          <p:cNvPr id="3" name="TextBox 3"/>
          <p:cNvSpPr txBox="1"/>
          <p:nvPr/>
        </p:nvSpPr>
        <p:spPr>
          <a:xfrm>
            <a:off x="1168934" y="1403575"/>
            <a:ext cx="14044289" cy="637859"/>
          </a:xfrm>
          <a:prstGeom prst="rect">
            <a:avLst/>
          </a:prstGeom>
        </p:spPr>
        <p:txBody>
          <a:bodyPr lIns="0" tIns="0" rIns="0" bIns="0" rtlCol="0" anchor="t">
            <a:spAutoFit/>
          </a:bodyPr>
          <a:lstStyle/>
          <a:p>
            <a:pPr algn="l">
              <a:lnSpc>
                <a:spcPts val="5267"/>
              </a:lnSpc>
              <a:spcBef>
                <a:spcPct val="0"/>
              </a:spcBef>
            </a:pPr>
            <a:r>
              <a:rPr lang="en-US" sz="3762">
                <a:solidFill>
                  <a:srgbClr val="000000"/>
                </a:solidFill>
                <a:latin typeface="Garet Bold"/>
              </a:rPr>
              <a:t>4. LIFE CYCLE MANAGEMENT IN SEMICONDUCTORS</a:t>
            </a:r>
          </a:p>
        </p:txBody>
      </p:sp>
      <p:sp>
        <p:nvSpPr>
          <p:cNvPr id="4" name="TextBox 4"/>
          <p:cNvSpPr txBox="1"/>
          <p:nvPr/>
        </p:nvSpPr>
        <p:spPr>
          <a:xfrm>
            <a:off x="1028700" y="2184075"/>
            <a:ext cx="16053450" cy="10324259"/>
          </a:xfrm>
          <a:prstGeom prst="rect">
            <a:avLst/>
          </a:prstGeom>
        </p:spPr>
        <p:txBody>
          <a:bodyPr lIns="0" tIns="0" rIns="0" bIns="0" rtlCol="0" anchor="t">
            <a:spAutoFit/>
          </a:bodyPr>
          <a:lstStyle/>
          <a:p>
            <a:pPr algn="l">
              <a:lnSpc>
                <a:spcPts val="4585"/>
              </a:lnSpc>
            </a:pPr>
            <a:endParaRPr/>
          </a:p>
          <a:p>
            <a:pPr marL="639597" lvl="1" indent="-319799" algn="l">
              <a:lnSpc>
                <a:spcPts val="4917"/>
              </a:lnSpc>
              <a:buFont typeface="Arial"/>
              <a:buChar char="•"/>
            </a:pPr>
            <a:r>
              <a:rPr lang="en-US" sz="2962">
                <a:solidFill>
                  <a:srgbClr val="000000"/>
                </a:solidFill>
                <a:latin typeface="Poppins Semi-Bold"/>
              </a:rPr>
              <a:t>Product Lifecycle Management (PLM)</a:t>
            </a:r>
            <a:r>
              <a:rPr lang="en-US" sz="2962">
                <a:solidFill>
                  <a:srgbClr val="000000"/>
                </a:solidFill>
                <a:latin typeface="Poppins"/>
              </a:rPr>
              <a:t>: Siemens’ Teamcenter PLM software manages the entire lifecycle of semiconductor products, from initial design through manufacturing, testing, and end-of-life. It ensures seamless integration and data flow across different stages of development and production.</a:t>
            </a:r>
          </a:p>
          <a:p>
            <a:pPr marL="639597" lvl="1" indent="-319799" algn="l">
              <a:lnSpc>
                <a:spcPts val="4917"/>
              </a:lnSpc>
              <a:buFont typeface="Arial"/>
              <a:buChar char="•"/>
            </a:pPr>
            <a:r>
              <a:rPr lang="en-US" sz="2962">
                <a:solidFill>
                  <a:srgbClr val="000000"/>
                </a:solidFill>
                <a:latin typeface="Poppins Semi-Bold"/>
              </a:rPr>
              <a:t>Integrated Data Management</a:t>
            </a:r>
            <a:r>
              <a:rPr lang="en-US" sz="2962">
                <a:solidFill>
                  <a:srgbClr val="000000"/>
                </a:solidFill>
                <a:latin typeface="Poppins"/>
              </a:rPr>
              <a:t>: Siemens provides robust data management tools that handle the vast amounts of data generated during the lifecycle of semiconductor products, ensuring data integrity, security, and accessibility.</a:t>
            </a:r>
          </a:p>
          <a:p>
            <a:pPr marL="639597" lvl="1" indent="-319799" algn="l">
              <a:lnSpc>
                <a:spcPts val="4917"/>
              </a:lnSpc>
              <a:buFont typeface="Arial"/>
              <a:buChar char="•"/>
            </a:pPr>
            <a:r>
              <a:rPr lang="en-US" sz="2962">
                <a:solidFill>
                  <a:srgbClr val="000000"/>
                </a:solidFill>
                <a:latin typeface="Poppins Semi-Bold"/>
              </a:rPr>
              <a:t>Compliance and Traceability</a:t>
            </a:r>
            <a:r>
              <a:rPr lang="en-US" sz="2962">
                <a:solidFill>
                  <a:srgbClr val="000000"/>
                </a:solidFill>
                <a:latin typeface="Poppins"/>
              </a:rPr>
              <a:t>: Siemens’ solutions ensure that semiconductor products comply with industry standards and regulations. They also provide traceability throughout the product lifecycle, which is crucial for quality assurance and regulatory compliance.</a:t>
            </a:r>
          </a:p>
          <a:p>
            <a:pPr algn="l">
              <a:lnSpc>
                <a:spcPts val="4917"/>
              </a:lnSpc>
            </a:pPr>
            <a:endParaRPr lang="en-US" sz="2962">
              <a:solidFill>
                <a:srgbClr val="000000"/>
              </a:solidFill>
              <a:latin typeface="Poppins"/>
            </a:endParaRPr>
          </a:p>
          <a:p>
            <a:pPr algn="l">
              <a:lnSpc>
                <a:spcPts val="4917"/>
              </a:lnSpc>
            </a:pPr>
            <a:endParaRPr lang="en-US" sz="2962">
              <a:solidFill>
                <a:srgbClr val="000000"/>
              </a:solidFill>
              <a:latin typeface="Poppins"/>
            </a:endParaRPr>
          </a:p>
          <a:p>
            <a:pPr algn="l">
              <a:lnSpc>
                <a:spcPts val="5249"/>
              </a:lnSpc>
            </a:pPr>
            <a:endParaRPr lang="en-US" sz="2962">
              <a:solidFill>
                <a:srgbClr val="000000"/>
              </a:solidFill>
              <a:latin typeface="Poppins"/>
            </a:endParaRPr>
          </a:p>
          <a:p>
            <a:pPr algn="l">
              <a:lnSpc>
                <a:spcPts val="5127"/>
              </a:lnSpc>
            </a:pPr>
            <a:endParaRPr lang="en-US" sz="2962">
              <a:solidFill>
                <a:srgbClr val="000000"/>
              </a:solidFill>
              <a:latin typeface="Poppins"/>
            </a:endParaRPr>
          </a:p>
          <a:p>
            <a:pPr algn="l">
              <a:lnSpc>
                <a:spcPts val="2747"/>
              </a:lnSpc>
              <a:spcBef>
                <a:spcPct val="0"/>
              </a:spcBef>
            </a:pPr>
            <a:endParaRPr lang="en-US" sz="2962">
              <a:solidFill>
                <a:srgbClr val="000000"/>
              </a:solidFill>
              <a:latin typeface="Poppins"/>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413440" y="266985"/>
            <a:ext cx="17874560" cy="761715"/>
          </a:xfrm>
          <a:prstGeom prst="rect">
            <a:avLst/>
          </a:prstGeom>
        </p:spPr>
        <p:txBody>
          <a:bodyPr lIns="0" tIns="0" rIns="0" bIns="0" rtlCol="0" anchor="t">
            <a:spAutoFit/>
          </a:bodyPr>
          <a:lstStyle/>
          <a:p>
            <a:pPr algn="l">
              <a:lnSpc>
                <a:spcPts val="6235"/>
              </a:lnSpc>
              <a:spcBef>
                <a:spcPct val="0"/>
              </a:spcBef>
            </a:pPr>
            <a:r>
              <a:rPr lang="en-US" sz="4453">
                <a:solidFill>
                  <a:srgbClr val="004AAD"/>
                </a:solidFill>
                <a:latin typeface="League Spartan"/>
              </a:rPr>
              <a:t>ETRI AND AMKOR (USA AND SOUTH KOREA)</a:t>
            </a:r>
          </a:p>
        </p:txBody>
      </p:sp>
      <p:sp>
        <p:nvSpPr>
          <p:cNvPr id="3" name="TextBox 3"/>
          <p:cNvSpPr txBox="1"/>
          <p:nvPr/>
        </p:nvSpPr>
        <p:spPr>
          <a:xfrm>
            <a:off x="413440" y="1413387"/>
            <a:ext cx="17341160" cy="8220327"/>
          </a:xfrm>
          <a:prstGeom prst="rect">
            <a:avLst/>
          </a:prstGeom>
        </p:spPr>
        <p:txBody>
          <a:bodyPr wrap="square" lIns="0" tIns="0" rIns="0" bIns="0" rtlCol="0" anchor="t">
            <a:spAutoFit/>
          </a:bodyPr>
          <a:lstStyle/>
          <a:p>
            <a:pPr algn="l">
              <a:lnSpc>
                <a:spcPts val="4007"/>
              </a:lnSpc>
            </a:pPr>
            <a:r>
              <a:rPr lang="en-US" sz="2862" dirty="0">
                <a:solidFill>
                  <a:srgbClr val="000000"/>
                </a:solidFill>
                <a:latin typeface="Poppins Semi-Bold"/>
              </a:rPr>
              <a:t>Advanced Design and Simulation Tools</a:t>
            </a:r>
          </a:p>
          <a:p>
            <a:pPr algn="l">
              <a:lnSpc>
                <a:spcPts val="4007"/>
              </a:lnSpc>
            </a:pPr>
            <a:r>
              <a:rPr lang="en-US" sz="2862" dirty="0">
                <a:solidFill>
                  <a:srgbClr val="000000"/>
                </a:solidFill>
                <a:latin typeface="Poppins Semi-Bold"/>
              </a:rPr>
              <a:t>For ETRI:</a:t>
            </a:r>
          </a:p>
          <a:p>
            <a:pPr marL="618008" lvl="1" indent="-309004" algn="l">
              <a:lnSpc>
                <a:spcPts val="4007"/>
              </a:lnSpc>
              <a:buFont typeface="Arial"/>
              <a:buChar char="•"/>
            </a:pPr>
            <a:r>
              <a:rPr lang="en-US" sz="2862" dirty="0">
                <a:solidFill>
                  <a:srgbClr val="000000"/>
                </a:solidFill>
                <a:latin typeface="Poppins Semi-Bold"/>
              </a:rPr>
              <a:t>EDA Tools from Siemens (Mentor Graphics):</a:t>
            </a:r>
            <a:r>
              <a:rPr lang="en-US" sz="2862" dirty="0">
                <a:solidFill>
                  <a:srgbClr val="000000"/>
                </a:solidFill>
                <a:latin typeface="Poppins"/>
              </a:rPr>
              <a:t> ETRI adopted Siemens' advanced Electronic Design Automation (EDA) tools to enhance their research and development capabilities. These tools include design, simulation, and verification solutions for developing next-generation semiconductors.</a:t>
            </a:r>
          </a:p>
          <a:p>
            <a:pPr marL="618008" lvl="1" indent="-309004" algn="l">
              <a:lnSpc>
                <a:spcPts val="4007"/>
              </a:lnSpc>
              <a:buFont typeface="Arial"/>
              <a:buChar char="•"/>
            </a:pPr>
            <a:r>
              <a:rPr lang="en-US" sz="2862" dirty="0">
                <a:solidFill>
                  <a:srgbClr val="000000"/>
                </a:solidFill>
                <a:latin typeface="Poppins Semi-Bold"/>
              </a:rPr>
              <a:t>Simulation and Digital Twin Technology:</a:t>
            </a:r>
            <a:r>
              <a:rPr lang="en-US" sz="2862" dirty="0">
                <a:solidFill>
                  <a:srgbClr val="000000"/>
                </a:solidFill>
                <a:latin typeface="Poppins"/>
              </a:rPr>
              <a:t> Siemens' digital twin technology enabled ETRI to create virtual prototypes of semiconductor devices and manufacturing processes, allowing for detailed simulations and optimizations before actual production.</a:t>
            </a:r>
          </a:p>
          <a:p>
            <a:pPr algn="l">
              <a:lnSpc>
                <a:spcPts val="4007"/>
              </a:lnSpc>
            </a:pPr>
            <a:r>
              <a:rPr lang="en-US" sz="2862" dirty="0">
                <a:solidFill>
                  <a:srgbClr val="000000"/>
                </a:solidFill>
                <a:latin typeface="Poppins Semi-Bold"/>
              </a:rPr>
              <a:t>For Amkor Technology:</a:t>
            </a:r>
          </a:p>
          <a:p>
            <a:pPr marL="618008" lvl="1" indent="-309004" algn="l">
              <a:lnSpc>
                <a:spcPts val="4007"/>
              </a:lnSpc>
              <a:buFont typeface="Arial"/>
              <a:buChar char="•"/>
            </a:pPr>
            <a:r>
              <a:rPr lang="en-US" sz="2862" dirty="0" err="1">
                <a:solidFill>
                  <a:srgbClr val="000000"/>
                </a:solidFill>
                <a:latin typeface="Poppins Semi-Bold"/>
              </a:rPr>
              <a:t>Calibre</a:t>
            </a:r>
            <a:r>
              <a:rPr lang="en-US" sz="2862" dirty="0">
                <a:solidFill>
                  <a:srgbClr val="000000"/>
                </a:solidFill>
                <a:latin typeface="Poppins Semi-Bold"/>
              </a:rPr>
              <a:t> Platform:</a:t>
            </a:r>
            <a:r>
              <a:rPr lang="en-US" sz="2862" dirty="0">
                <a:solidFill>
                  <a:srgbClr val="000000"/>
                </a:solidFill>
                <a:latin typeface="Poppins"/>
              </a:rPr>
              <a:t> Siemens’ </a:t>
            </a:r>
            <a:r>
              <a:rPr lang="en-US" sz="2862" dirty="0" err="1">
                <a:solidFill>
                  <a:srgbClr val="000000"/>
                </a:solidFill>
                <a:latin typeface="Poppins"/>
              </a:rPr>
              <a:t>Calibre</a:t>
            </a:r>
            <a:r>
              <a:rPr lang="en-US" sz="2862" dirty="0">
                <a:solidFill>
                  <a:srgbClr val="000000"/>
                </a:solidFill>
                <a:latin typeface="Poppins"/>
              </a:rPr>
              <a:t> platform provided Amkor with industry-leading verification tools for ensuring design accuracy and reliability in semiconductor packaging.</a:t>
            </a:r>
          </a:p>
          <a:p>
            <a:pPr marL="618008" lvl="1" indent="-309004" algn="l">
              <a:lnSpc>
                <a:spcPts val="4007"/>
              </a:lnSpc>
              <a:buFont typeface="Arial"/>
              <a:buChar char="•"/>
            </a:pPr>
            <a:r>
              <a:rPr lang="en-US" sz="2862" dirty="0" err="1">
                <a:solidFill>
                  <a:srgbClr val="000000"/>
                </a:solidFill>
                <a:latin typeface="Poppins Semi-Bold"/>
              </a:rPr>
              <a:t>Xpedition</a:t>
            </a:r>
            <a:r>
              <a:rPr lang="en-US" sz="2862" dirty="0">
                <a:solidFill>
                  <a:srgbClr val="000000"/>
                </a:solidFill>
                <a:latin typeface="Poppins Semi-Bold"/>
              </a:rPr>
              <a:t> Substrate Integrator:</a:t>
            </a:r>
            <a:r>
              <a:rPr lang="en-US" sz="2862" dirty="0">
                <a:solidFill>
                  <a:srgbClr val="000000"/>
                </a:solidFill>
                <a:latin typeface="Poppins"/>
              </a:rPr>
              <a:t> This tool facilitated the design and verification of complex semiconductor packages, ensuring optimal performance and manufacturability.</a:t>
            </a:r>
          </a:p>
          <a:p>
            <a:pPr algn="l">
              <a:lnSpc>
                <a:spcPts val="4007"/>
              </a:lnSpc>
            </a:pPr>
            <a:endParaRPr lang="en-US" sz="2862" dirty="0">
              <a:solidFill>
                <a:srgbClr val="000000"/>
              </a:solidFill>
              <a:latin typeface="Poppins"/>
            </a:endParaRPr>
          </a:p>
          <a:p>
            <a:pPr algn="l">
              <a:lnSpc>
                <a:spcPts val="4427"/>
              </a:lnSpc>
            </a:pPr>
            <a:endParaRPr lang="en-US" sz="2862" dirty="0">
              <a:solidFill>
                <a:srgbClr val="000000"/>
              </a:solidFill>
              <a:latin typeface="Poppins"/>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413440" y="266985"/>
            <a:ext cx="17874560" cy="761715"/>
          </a:xfrm>
          <a:prstGeom prst="rect">
            <a:avLst/>
          </a:prstGeom>
        </p:spPr>
        <p:txBody>
          <a:bodyPr lIns="0" tIns="0" rIns="0" bIns="0" rtlCol="0" anchor="t">
            <a:spAutoFit/>
          </a:bodyPr>
          <a:lstStyle/>
          <a:p>
            <a:pPr algn="l">
              <a:lnSpc>
                <a:spcPts val="6235"/>
              </a:lnSpc>
              <a:spcBef>
                <a:spcPct val="0"/>
              </a:spcBef>
            </a:pPr>
            <a:r>
              <a:rPr lang="en-US" sz="4453">
                <a:solidFill>
                  <a:srgbClr val="004AAD"/>
                </a:solidFill>
                <a:latin typeface="League Spartan"/>
              </a:rPr>
              <a:t> ETRI AND AMKOR</a:t>
            </a:r>
          </a:p>
        </p:txBody>
      </p:sp>
      <p:sp>
        <p:nvSpPr>
          <p:cNvPr id="3" name="TextBox 3"/>
          <p:cNvSpPr txBox="1"/>
          <p:nvPr/>
        </p:nvSpPr>
        <p:spPr>
          <a:xfrm>
            <a:off x="413440" y="1413387"/>
            <a:ext cx="17264960" cy="8733288"/>
          </a:xfrm>
          <a:prstGeom prst="rect">
            <a:avLst/>
          </a:prstGeom>
        </p:spPr>
        <p:txBody>
          <a:bodyPr wrap="square" lIns="0" tIns="0" rIns="0" bIns="0" rtlCol="0" anchor="t">
            <a:spAutoFit/>
          </a:bodyPr>
          <a:lstStyle/>
          <a:p>
            <a:pPr algn="l">
              <a:lnSpc>
                <a:spcPts val="4007"/>
              </a:lnSpc>
            </a:pPr>
            <a:r>
              <a:rPr lang="en-US" sz="2862" dirty="0">
                <a:solidFill>
                  <a:srgbClr val="000000"/>
                </a:solidFill>
                <a:latin typeface="Poppins Semi-Bold"/>
              </a:rPr>
              <a:t>2. Smart Manufacturing Solutions</a:t>
            </a:r>
          </a:p>
          <a:p>
            <a:pPr algn="l">
              <a:lnSpc>
                <a:spcPts val="4007"/>
              </a:lnSpc>
            </a:pPr>
            <a:r>
              <a:rPr lang="en-US" sz="2862" dirty="0">
                <a:solidFill>
                  <a:srgbClr val="000000"/>
                </a:solidFill>
                <a:latin typeface="Poppins Semi-Bold"/>
              </a:rPr>
              <a:t>For ETRI:</a:t>
            </a:r>
          </a:p>
          <a:p>
            <a:pPr marL="618008" lvl="1" indent="-309004" algn="l">
              <a:lnSpc>
                <a:spcPts val="4007"/>
              </a:lnSpc>
              <a:buFont typeface="Arial"/>
              <a:buChar char="•"/>
            </a:pPr>
            <a:r>
              <a:rPr lang="en-US" sz="2862" dirty="0" err="1">
                <a:solidFill>
                  <a:srgbClr val="000000"/>
                </a:solidFill>
                <a:latin typeface="Poppins Semi-Bold"/>
              </a:rPr>
              <a:t>Opcenter</a:t>
            </a:r>
            <a:r>
              <a:rPr lang="en-US" sz="2862" dirty="0">
                <a:solidFill>
                  <a:srgbClr val="000000"/>
                </a:solidFill>
                <a:latin typeface="Poppins Semi-Bold"/>
              </a:rPr>
              <a:t> Manufacturing Execution System (MES):</a:t>
            </a:r>
            <a:r>
              <a:rPr lang="en-US" sz="2862" dirty="0">
                <a:solidFill>
                  <a:srgbClr val="000000"/>
                </a:solidFill>
                <a:latin typeface="Poppins"/>
              </a:rPr>
              <a:t> Siemens’ </a:t>
            </a:r>
            <a:r>
              <a:rPr lang="en-US" sz="2862" dirty="0" err="1">
                <a:solidFill>
                  <a:srgbClr val="000000"/>
                </a:solidFill>
                <a:latin typeface="Poppins"/>
              </a:rPr>
              <a:t>Opcenter</a:t>
            </a:r>
            <a:r>
              <a:rPr lang="en-US" sz="2862" dirty="0">
                <a:solidFill>
                  <a:srgbClr val="000000"/>
                </a:solidFill>
                <a:latin typeface="Poppins"/>
              </a:rPr>
              <a:t> MES provided real-time monitoring and control for ETRI's experimental production lines. This system helped in managing workflows, ensuring quality, and maintaining compliance with research standards.</a:t>
            </a:r>
          </a:p>
          <a:p>
            <a:pPr marL="618008" lvl="1" indent="-309004" algn="l">
              <a:lnSpc>
                <a:spcPts val="4007"/>
              </a:lnSpc>
              <a:buFont typeface="Arial"/>
              <a:buChar char="•"/>
            </a:pPr>
            <a:r>
              <a:rPr lang="en-US" sz="2862" dirty="0" err="1">
                <a:solidFill>
                  <a:srgbClr val="000000"/>
                </a:solidFill>
                <a:latin typeface="Poppins Semi-Bold"/>
              </a:rPr>
              <a:t>MindSphere</a:t>
            </a:r>
            <a:r>
              <a:rPr lang="en-US" sz="2862" dirty="0">
                <a:solidFill>
                  <a:srgbClr val="000000"/>
                </a:solidFill>
                <a:latin typeface="Poppins Semi-Bold"/>
              </a:rPr>
              <a:t> IoT Platform:</a:t>
            </a:r>
            <a:r>
              <a:rPr lang="en-US" sz="2862" dirty="0">
                <a:solidFill>
                  <a:srgbClr val="000000"/>
                </a:solidFill>
                <a:latin typeface="Poppins"/>
              </a:rPr>
              <a:t> ETRI utilized Siemens’ </a:t>
            </a:r>
            <a:r>
              <a:rPr lang="en-US" sz="2862" dirty="0" err="1">
                <a:solidFill>
                  <a:srgbClr val="000000"/>
                </a:solidFill>
                <a:latin typeface="Poppins"/>
              </a:rPr>
              <a:t>MindSphere</a:t>
            </a:r>
            <a:r>
              <a:rPr lang="en-US" sz="2862" dirty="0">
                <a:solidFill>
                  <a:srgbClr val="000000"/>
                </a:solidFill>
                <a:latin typeface="Poppins"/>
              </a:rPr>
              <a:t> to connect various equipment and sensors in their labs, enabling real-time data collection, analysis, and predictive maintenance.</a:t>
            </a:r>
          </a:p>
          <a:p>
            <a:pPr algn="l">
              <a:lnSpc>
                <a:spcPts val="4007"/>
              </a:lnSpc>
            </a:pPr>
            <a:r>
              <a:rPr lang="en-US" sz="2862" dirty="0">
                <a:solidFill>
                  <a:srgbClr val="000000"/>
                </a:solidFill>
                <a:latin typeface="Poppins Semi-Bold"/>
              </a:rPr>
              <a:t>For Amkor Technology:</a:t>
            </a:r>
          </a:p>
          <a:p>
            <a:pPr marL="618008" lvl="1" indent="-309004" algn="l">
              <a:lnSpc>
                <a:spcPts val="4007"/>
              </a:lnSpc>
              <a:buFont typeface="Arial"/>
              <a:buChar char="•"/>
            </a:pPr>
            <a:r>
              <a:rPr lang="en-US" sz="2862" dirty="0">
                <a:solidFill>
                  <a:srgbClr val="000000"/>
                </a:solidFill>
                <a:latin typeface="Poppins Semi-Bold"/>
              </a:rPr>
              <a:t>Industrial Automation:</a:t>
            </a:r>
            <a:r>
              <a:rPr lang="en-US" sz="2862" dirty="0">
                <a:solidFill>
                  <a:srgbClr val="000000"/>
                </a:solidFill>
                <a:latin typeface="Poppins"/>
              </a:rPr>
              <a:t> Siemens supplied Amkor with a range of automation solutions, including PLCs, SCADA systems, and industrial robots. These tools automated critical stages of semiconductor packaging and testing, enhancing precision and efficiency.</a:t>
            </a:r>
          </a:p>
          <a:p>
            <a:pPr marL="618008" lvl="1" indent="-309004" algn="l">
              <a:lnSpc>
                <a:spcPts val="4007"/>
              </a:lnSpc>
              <a:buFont typeface="Arial"/>
              <a:buChar char="•"/>
            </a:pPr>
            <a:r>
              <a:rPr lang="en-US" sz="2862" dirty="0">
                <a:solidFill>
                  <a:srgbClr val="000000"/>
                </a:solidFill>
                <a:latin typeface="Poppins Semi-Bold"/>
              </a:rPr>
              <a:t>Predictive Maintenance:</a:t>
            </a:r>
            <a:r>
              <a:rPr lang="en-US" sz="2862" dirty="0">
                <a:solidFill>
                  <a:srgbClr val="000000"/>
                </a:solidFill>
                <a:latin typeface="Poppins"/>
              </a:rPr>
              <a:t> Amkor implemented Siemens’ predictive maintenance solutions to reduce downtime and improve equipment utilization, leveraging real-time data analytics to predict and address potential issues before they caused disruptions.</a:t>
            </a:r>
          </a:p>
          <a:p>
            <a:pPr algn="l">
              <a:lnSpc>
                <a:spcPts val="4427"/>
              </a:lnSpc>
            </a:pPr>
            <a:endParaRPr lang="en-US" sz="2862" dirty="0">
              <a:solidFill>
                <a:srgbClr val="000000"/>
              </a:solidFill>
              <a:latin typeface="Poppins"/>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413440" y="266985"/>
            <a:ext cx="17874560" cy="761715"/>
          </a:xfrm>
          <a:prstGeom prst="rect">
            <a:avLst/>
          </a:prstGeom>
        </p:spPr>
        <p:txBody>
          <a:bodyPr lIns="0" tIns="0" rIns="0" bIns="0" rtlCol="0" anchor="t">
            <a:spAutoFit/>
          </a:bodyPr>
          <a:lstStyle/>
          <a:p>
            <a:pPr algn="l">
              <a:lnSpc>
                <a:spcPts val="6235"/>
              </a:lnSpc>
              <a:spcBef>
                <a:spcPct val="0"/>
              </a:spcBef>
            </a:pPr>
            <a:r>
              <a:rPr lang="en-US" sz="4453">
                <a:solidFill>
                  <a:srgbClr val="004AAD"/>
                </a:solidFill>
                <a:latin typeface="League Spartan"/>
              </a:rPr>
              <a:t> ETRI AND AMKOR</a:t>
            </a:r>
          </a:p>
        </p:txBody>
      </p:sp>
      <p:sp>
        <p:nvSpPr>
          <p:cNvPr id="3" name="TextBox 3"/>
          <p:cNvSpPr txBox="1"/>
          <p:nvPr/>
        </p:nvSpPr>
        <p:spPr>
          <a:xfrm>
            <a:off x="247520" y="1874274"/>
            <a:ext cx="17049880" cy="8220327"/>
          </a:xfrm>
          <a:prstGeom prst="rect">
            <a:avLst/>
          </a:prstGeom>
        </p:spPr>
        <p:txBody>
          <a:bodyPr wrap="square" lIns="0" tIns="0" rIns="0" bIns="0" rtlCol="0" anchor="t">
            <a:spAutoFit/>
          </a:bodyPr>
          <a:lstStyle/>
          <a:p>
            <a:pPr algn="l">
              <a:lnSpc>
                <a:spcPts val="4007"/>
              </a:lnSpc>
            </a:pPr>
            <a:r>
              <a:rPr lang="en-US" sz="2862" dirty="0">
                <a:solidFill>
                  <a:srgbClr val="000000"/>
                </a:solidFill>
                <a:latin typeface="Poppins"/>
              </a:rPr>
              <a:t>3. </a:t>
            </a:r>
            <a:r>
              <a:rPr lang="en-US" sz="2862" dirty="0">
                <a:solidFill>
                  <a:srgbClr val="000000"/>
                </a:solidFill>
                <a:latin typeface="Poppins Semi-Bold"/>
              </a:rPr>
              <a:t> Lifecycle Management</a:t>
            </a:r>
          </a:p>
          <a:p>
            <a:pPr algn="l">
              <a:lnSpc>
                <a:spcPts val="4007"/>
              </a:lnSpc>
            </a:pPr>
            <a:r>
              <a:rPr lang="en-US" sz="2862" dirty="0">
                <a:solidFill>
                  <a:srgbClr val="000000"/>
                </a:solidFill>
                <a:latin typeface="Poppins Semi-Bold"/>
              </a:rPr>
              <a:t>For ETRI:</a:t>
            </a:r>
          </a:p>
          <a:p>
            <a:pPr marL="618008" lvl="1" indent="-309004" algn="l">
              <a:lnSpc>
                <a:spcPts val="4007"/>
              </a:lnSpc>
              <a:buFont typeface="Arial"/>
              <a:buChar char="•"/>
            </a:pPr>
            <a:r>
              <a:rPr lang="en-US" sz="2862" dirty="0">
                <a:solidFill>
                  <a:srgbClr val="000000"/>
                </a:solidFill>
                <a:latin typeface="Poppins Semi-Bold"/>
              </a:rPr>
              <a:t>Teamcenter PLM:</a:t>
            </a:r>
            <a:r>
              <a:rPr lang="en-US" sz="2862" dirty="0">
                <a:solidFill>
                  <a:srgbClr val="000000"/>
                </a:solidFill>
                <a:latin typeface="Poppins"/>
              </a:rPr>
              <a:t> Siemens’ Teamcenter PLM software enabled ETRI to manage the entire lifecycle of their semiconductor projects, from initial research and design through to pilot production and testing. This integration facilitated better collaboration and data management across different research teams and projects.</a:t>
            </a:r>
          </a:p>
          <a:p>
            <a:pPr marL="618008" lvl="1" indent="-309004" algn="l">
              <a:lnSpc>
                <a:spcPts val="4007"/>
              </a:lnSpc>
              <a:buFont typeface="Arial"/>
              <a:buChar char="•"/>
            </a:pPr>
            <a:endParaRPr lang="en-US" sz="2862" dirty="0">
              <a:solidFill>
                <a:srgbClr val="000000"/>
              </a:solidFill>
              <a:latin typeface="Poppins"/>
            </a:endParaRPr>
          </a:p>
          <a:p>
            <a:pPr algn="l">
              <a:lnSpc>
                <a:spcPts val="4007"/>
              </a:lnSpc>
            </a:pPr>
            <a:r>
              <a:rPr lang="en-US" sz="2862" dirty="0">
                <a:solidFill>
                  <a:srgbClr val="000000"/>
                </a:solidFill>
                <a:latin typeface="Poppins Semi-Bold"/>
              </a:rPr>
              <a:t>For Amkor Technology:</a:t>
            </a:r>
          </a:p>
          <a:p>
            <a:pPr marL="618008" lvl="1" indent="-309004" algn="l">
              <a:lnSpc>
                <a:spcPts val="4007"/>
              </a:lnSpc>
              <a:buFont typeface="Arial"/>
              <a:buChar char="•"/>
            </a:pPr>
            <a:r>
              <a:rPr lang="en-US" sz="2862" dirty="0">
                <a:solidFill>
                  <a:srgbClr val="000000"/>
                </a:solidFill>
                <a:latin typeface="Poppins Semi-Bold"/>
              </a:rPr>
              <a:t>Comprehensive Data Management:</a:t>
            </a:r>
            <a:r>
              <a:rPr lang="en-US" sz="2862" dirty="0">
                <a:solidFill>
                  <a:srgbClr val="000000"/>
                </a:solidFill>
                <a:latin typeface="Poppins"/>
              </a:rPr>
              <a:t> Siemens provided robust data management tools to handle the vast amounts of data generated during semiconductor packaging and testing. These tools ensured data integrity, security, and accessibility, enhancing traceability and compliance with industry standards.</a:t>
            </a:r>
          </a:p>
          <a:p>
            <a:pPr algn="l">
              <a:lnSpc>
                <a:spcPts val="4007"/>
              </a:lnSpc>
            </a:pPr>
            <a:endParaRPr lang="en-US" sz="2862" dirty="0">
              <a:solidFill>
                <a:srgbClr val="000000"/>
              </a:solidFill>
              <a:latin typeface="Poppins"/>
            </a:endParaRPr>
          </a:p>
          <a:p>
            <a:pPr algn="l">
              <a:lnSpc>
                <a:spcPts val="4007"/>
              </a:lnSpc>
            </a:pPr>
            <a:endParaRPr lang="en-US" sz="2862" dirty="0">
              <a:solidFill>
                <a:srgbClr val="000000"/>
              </a:solidFill>
              <a:latin typeface="Poppins"/>
            </a:endParaRPr>
          </a:p>
          <a:p>
            <a:pPr algn="l">
              <a:lnSpc>
                <a:spcPts val="4007"/>
              </a:lnSpc>
            </a:pPr>
            <a:endParaRPr lang="en-US" sz="2862" dirty="0">
              <a:solidFill>
                <a:srgbClr val="000000"/>
              </a:solidFill>
              <a:latin typeface="Poppins"/>
            </a:endParaRPr>
          </a:p>
          <a:p>
            <a:pPr algn="l">
              <a:lnSpc>
                <a:spcPts val="4427"/>
              </a:lnSpc>
            </a:pPr>
            <a:endParaRPr lang="en-US" sz="2862" dirty="0">
              <a:solidFill>
                <a:srgbClr val="000000"/>
              </a:solidFill>
              <a:latin typeface="Poppins"/>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306549" y="2870711"/>
            <a:ext cx="16585391" cy="5530181"/>
          </a:xfrm>
          <a:prstGeom prst="rect">
            <a:avLst/>
          </a:prstGeom>
        </p:spPr>
        <p:txBody>
          <a:bodyPr lIns="0" tIns="0" rIns="0" bIns="0" rtlCol="0" anchor="t">
            <a:spAutoFit/>
          </a:bodyPr>
          <a:lstStyle/>
          <a:p>
            <a:pPr algn="l">
              <a:lnSpc>
                <a:spcPts val="4411"/>
              </a:lnSpc>
            </a:pPr>
            <a:r>
              <a:rPr lang="en-US" sz="3151">
                <a:solidFill>
                  <a:srgbClr val="000000"/>
                </a:solidFill>
                <a:latin typeface="Poppins Bold"/>
              </a:rPr>
              <a:t>1) Hsinchu, Taiwan</a:t>
            </a:r>
            <a:r>
              <a:rPr lang="en-US" sz="3151">
                <a:solidFill>
                  <a:srgbClr val="000000"/>
                </a:solidFill>
                <a:latin typeface="Poppins"/>
              </a:rPr>
              <a:t>: Taiwan is a key player in the semiconductor industry, with companies like TSMC leading the market. Implementing Siemens' precision automation and cleanroom solutions in Hsinchu can help maintain the high standards required for semiconductor fabrication.</a:t>
            </a:r>
          </a:p>
          <a:p>
            <a:pPr algn="l">
              <a:lnSpc>
                <a:spcPts val="4411"/>
              </a:lnSpc>
            </a:pPr>
            <a:endParaRPr lang="en-US" sz="3151">
              <a:solidFill>
                <a:srgbClr val="000000"/>
              </a:solidFill>
              <a:latin typeface="Poppins"/>
            </a:endParaRPr>
          </a:p>
          <a:p>
            <a:pPr algn="l">
              <a:lnSpc>
                <a:spcPts val="4411"/>
              </a:lnSpc>
            </a:pPr>
            <a:r>
              <a:rPr lang="en-US" sz="3151">
                <a:solidFill>
                  <a:srgbClr val="000000"/>
                </a:solidFill>
                <a:latin typeface="Poppins Bold"/>
              </a:rPr>
              <a:t>2) Dresden, Germany</a:t>
            </a:r>
            <a:r>
              <a:rPr lang="en-US" sz="3151">
                <a:solidFill>
                  <a:srgbClr val="000000"/>
                </a:solidFill>
                <a:latin typeface="Poppins"/>
              </a:rPr>
              <a:t>: As a major center for semiconductor research and production in Europe, Dresden can benefit from Siemens' data analytics and big data solutions to optimize manufacturing processes and stay at the cutting edge of semiconductor technology.</a:t>
            </a:r>
          </a:p>
          <a:p>
            <a:pPr algn="l">
              <a:lnSpc>
                <a:spcPts val="4411"/>
              </a:lnSpc>
              <a:spcBef>
                <a:spcPct val="0"/>
              </a:spcBef>
            </a:pPr>
            <a:endParaRPr lang="en-US" sz="3151">
              <a:solidFill>
                <a:srgbClr val="000000"/>
              </a:solidFill>
              <a:latin typeface="Poppins"/>
            </a:endParaRPr>
          </a:p>
        </p:txBody>
      </p:sp>
      <p:sp>
        <p:nvSpPr>
          <p:cNvPr id="3" name="TextBox 3"/>
          <p:cNvSpPr txBox="1"/>
          <p:nvPr/>
        </p:nvSpPr>
        <p:spPr>
          <a:xfrm>
            <a:off x="413440" y="1345000"/>
            <a:ext cx="17874560" cy="761715"/>
          </a:xfrm>
          <a:prstGeom prst="rect">
            <a:avLst/>
          </a:prstGeom>
        </p:spPr>
        <p:txBody>
          <a:bodyPr lIns="0" tIns="0" rIns="0" bIns="0" rtlCol="0" anchor="t">
            <a:spAutoFit/>
          </a:bodyPr>
          <a:lstStyle/>
          <a:p>
            <a:pPr algn="l">
              <a:lnSpc>
                <a:spcPts val="6235"/>
              </a:lnSpc>
              <a:spcBef>
                <a:spcPct val="0"/>
              </a:spcBef>
            </a:pPr>
            <a:r>
              <a:rPr lang="en-US" sz="4453">
                <a:solidFill>
                  <a:srgbClr val="004AAD"/>
                </a:solidFill>
                <a:latin typeface="League Spartan"/>
              </a:rPr>
              <a:t>LOCATIONS</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666" b="-16666"/>
            </a:stretch>
          </a:blipFill>
        </p:spPr>
      </p:sp>
      <p:sp>
        <p:nvSpPr>
          <p:cNvPr id="3" name="TextBox 3"/>
          <p:cNvSpPr txBox="1"/>
          <p:nvPr/>
        </p:nvSpPr>
        <p:spPr>
          <a:xfrm>
            <a:off x="286854" y="4327668"/>
            <a:ext cx="17651197" cy="1309216"/>
          </a:xfrm>
          <a:prstGeom prst="rect">
            <a:avLst/>
          </a:prstGeom>
        </p:spPr>
        <p:txBody>
          <a:bodyPr lIns="0" tIns="0" rIns="0" bIns="0" rtlCol="0" anchor="t">
            <a:spAutoFit/>
          </a:bodyPr>
          <a:lstStyle/>
          <a:p>
            <a:pPr algn="ctr">
              <a:lnSpc>
                <a:spcPts val="10761"/>
              </a:lnSpc>
              <a:spcBef>
                <a:spcPct val="0"/>
              </a:spcBef>
            </a:pPr>
            <a:r>
              <a:rPr lang="en-US" sz="7686">
                <a:solidFill>
                  <a:srgbClr val="004AAD"/>
                </a:solidFill>
                <a:latin typeface="League Spartan"/>
              </a:rPr>
              <a:t>PHARMA AND LIFE SCIENCES</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413440" y="266985"/>
            <a:ext cx="17874560" cy="761715"/>
          </a:xfrm>
          <a:prstGeom prst="rect">
            <a:avLst/>
          </a:prstGeom>
        </p:spPr>
        <p:txBody>
          <a:bodyPr lIns="0" tIns="0" rIns="0" bIns="0" rtlCol="0" anchor="t">
            <a:spAutoFit/>
          </a:bodyPr>
          <a:lstStyle/>
          <a:p>
            <a:pPr algn="l">
              <a:lnSpc>
                <a:spcPts val="6235"/>
              </a:lnSpc>
              <a:spcBef>
                <a:spcPct val="0"/>
              </a:spcBef>
            </a:pPr>
            <a:r>
              <a:rPr lang="en-US" sz="4453">
                <a:solidFill>
                  <a:srgbClr val="004AAD"/>
                </a:solidFill>
                <a:latin typeface="League Spartan"/>
              </a:rPr>
              <a:t>PFIZER GERMANY</a:t>
            </a:r>
          </a:p>
        </p:txBody>
      </p:sp>
      <p:sp>
        <p:nvSpPr>
          <p:cNvPr id="3" name="TextBox 3"/>
          <p:cNvSpPr txBox="1"/>
          <p:nvPr/>
        </p:nvSpPr>
        <p:spPr>
          <a:xfrm>
            <a:off x="413440" y="1413387"/>
            <a:ext cx="16579160" cy="9246249"/>
          </a:xfrm>
          <a:prstGeom prst="rect">
            <a:avLst/>
          </a:prstGeom>
        </p:spPr>
        <p:txBody>
          <a:bodyPr wrap="square" lIns="0" tIns="0" rIns="0" bIns="0" rtlCol="0" anchor="t">
            <a:spAutoFit/>
          </a:bodyPr>
          <a:lstStyle/>
          <a:p>
            <a:pPr marL="618008" lvl="1" indent="-309004" algn="l">
              <a:lnSpc>
                <a:spcPts val="4007"/>
              </a:lnSpc>
              <a:buFont typeface="Arial"/>
              <a:buChar char="•"/>
            </a:pPr>
            <a:r>
              <a:rPr lang="en-US" sz="2862" dirty="0">
                <a:solidFill>
                  <a:srgbClr val="000000"/>
                </a:solidFill>
                <a:latin typeface="Poppins Semi-Bold"/>
              </a:rPr>
              <a:t>SIMATIC PCS 7</a:t>
            </a:r>
            <a:r>
              <a:rPr lang="en-US" sz="2862" dirty="0">
                <a:solidFill>
                  <a:srgbClr val="000000"/>
                </a:solidFill>
                <a:latin typeface="Poppins"/>
              </a:rPr>
              <a:t>: Pfizer Germany uses Siemens’ SIMATIC PCS 7 process control system to automate and control their manufacturing processes. This system integrates all aspects of production, from raw material handling to finished product packaging, ensuring consistency and quality.</a:t>
            </a:r>
          </a:p>
          <a:p>
            <a:pPr marL="618008" lvl="1" indent="-309004" algn="l">
              <a:lnSpc>
                <a:spcPts val="4007"/>
              </a:lnSpc>
              <a:buFont typeface="Arial"/>
              <a:buChar char="•"/>
            </a:pPr>
            <a:r>
              <a:rPr lang="en-US" sz="2862" dirty="0">
                <a:solidFill>
                  <a:srgbClr val="000000"/>
                </a:solidFill>
                <a:latin typeface="Poppins Semi-Bold"/>
              </a:rPr>
              <a:t>Digital Twin</a:t>
            </a:r>
            <a:r>
              <a:rPr lang="en-US" sz="2862" dirty="0">
                <a:solidFill>
                  <a:srgbClr val="000000"/>
                </a:solidFill>
                <a:latin typeface="Poppins"/>
              </a:rPr>
              <a:t>: Siemens’ digital twin technology allows Pfizer to create virtual models of their manufacturing processes. This enables them to simulate, analyze, and optimize production lines before implementing changes in the real world, reducing downtime and improving efficiency.</a:t>
            </a:r>
          </a:p>
          <a:p>
            <a:pPr marL="618008" lvl="1" indent="-309004" algn="l">
              <a:lnSpc>
                <a:spcPts val="4007"/>
              </a:lnSpc>
              <a:buFont typeface="Arial"/>
              <a:buChar char="•"/>
            </a:pPr>
            <a:r>
              <a:rPr lang="en-US" sz="2862" dirty="0" err="1">
                <a:solidFill>
                  <a:srgbClr val="000000"/>
                </a:solidFill>
                <a:latin typeface="Poppins Semi-Bold"/>
              </a:rPr>
              <a:t>Opcenter</a:t>
            </a:r>
            <a:r>
              <a:rPr lang="en-US" sz="2862" dirty="0">
                <a:solidFill>
                  <a:srgbClr val="000000"/>
                </a:solidFill>
                <a:latin typeface="Poppins Semi-Bold"/>
              </a:rPr>
              <a:t> Execution Pharma</a:t>
            </a:r>
            <a:r>
              <a:rPr lang="en-US" sz="2862" dirty="0">
                <a:solidFill>
                  <a:srgbClr val="000000"/>
                </a:solidFill>
                <a:latin typeface="Poppins"/>
              </a:rPr>
              <a:t>: Siemens’ Manufacturing Execution System (MES) specifically designed for the pharmaceutical industry, helps Pfizer in tracking and documenting every step of the production process. This ensures compliance with regulatory requirements and improves traceability.</a:t>
            </a:r>
          </a:p>
          <a:p>
            <a:pPr marL="618008" lvl="1" indent="-309004" algn="l">
              <a:lnSpc>
                <a:spcPts val="4007"/>
              </a:lnSpc>
              <a:buFont typeface="Arial"/>
              <a:buChar char="•"/>
            </a:pPr>
            <a:r>
              <a:rPr lang="en-US" sz="2862" dirty="0" err="1">
                <a:solidFill>
                  <a:srgbClr val="000000"/>
                </a:solidFill>
                <a:latin typeface="Poppins Semi-Bold"/>
              </a:rPr>
              <a:t>MindSphere</a:t>
            </a:r>
            <a:r>
              <a:rPr lang="en-US" sz="2862" dirty="0">
                <a:solidFill>
                  <a:srgbClr val="000000"/>
                </a:solidFill>
                <a:latin typeface="Poppins Semi-Bold"/>
              </a:rPr>
              <a:t> IoT Platform</a:t>
            </a:r>
            <a:r>
              <a:rPr lang="en-US" sz="2862" dirty="0">
                <a:solidFill>
                  <a:srgbClr val="000000"/>
                </a:solidFill>
                <a:latin typeface="Poppins"/>
              </a:rPr>
              <a:t>: By connecting their equipment and processes to Siemens’ </a:t>
            </a:r>
            <a:r>
              <a:rPr lang="en-US" sz="2862" dirty="0" err="1">
                <a:solidFill>
                  <a:srgbClr val="000000"/>
                </a:solidFill>
                <a:latin typeface="Poppins"/>
              </a:rPr>
              <a:t>MindSphere</a:t>
            </a:r>
            <a:r>
              <a:rPr lang="en-US" sz="2862" dirty="0">
                <a:solidFill>
                  <a:srgbClr val="000000"/>
                </a:solidFill>
                <a:latin typeface="Poppins"/>
              </a:rPr>
              <a:t>, Pfizer can monitor production in real-time, perform predictive maintenance, and gain insights into their operations through advanced data analytics.</a:t>
            </a:r>
          </a:p>
          <a:p>
            <a:pPr algn="l">
              <a:lnSpc>
                <a:spcPts val="4007"/>
              </a:lnSpc>
            </a:pPr>
            <a:endParaRPr lang="en-US" sz="2862" dirty="0">
              <a:solidFill>
                <a:srgbClr val="000000"/>
              </a:solidFill>
              <a:latin typeface="Poppins"/>
            </a:endParaRPr>
          </a:p>
          <a:p>
            <a:pPr algn="l">
              <a:lnSpc>
                <a:spcPts val="4007"/>
              </a:lnSpc>
            </a:pPr>
            <a:endParaRPr lang="en-US" sz="2862" dirty="0">
              <a:solidFill>
                <a:srgbClr val="000000"/>
              </a:solidFill>
              <a:latin typeface="Poppins"/>
            </a:endParaRPr>
          </a:p>
          <a:p>
            <a:pPr algn="l">
              <a:lnSpc>
                <a:spcPts val="4427"/>
              </a:lnSpc>
            </a:pPr>
            <a:endParaRPr lang="en-US" sz="2862" dirty="0">
              <a:solidFill>
                <a:srgbClr val="000000"/>
              </a:solidFill>
              <a:latin typeface="Poppins"/>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413440" y="266985"/>
            <a:ext cx="17874560" cy="761715"/>
          </a:xfrm>
          <a:prstGeom prst="rect">
            <a:avLst/>
          </a:prstGeom>
        </p:spPr>
        <p:txBody>
          <a:bodyPr lIns="0" tIns="0" rIns="0" bIns="0" rtlCol="0" anchor="t">
            <a:spAutoFit/>
          </a:bodyPr>
          <a:lstStyle/>
          <a:p>
            <a:pPr algn="l">
              <a:lnSpc>
                <a:spcPts val="6235"/>
              </a:lnSpc>
              <a:spcBef>
                <a:spcPct val="0"/>
              </a:spcBef>
            </a:pPr>
            <a:r>
              <a:rPr lang="en-US" sz="4453">
                <a:solidFill>
                  <a:srgbClr val="004AAD"/>
                </a:solidFill>
                <a:latin typeface="League Spartan"/>
              </a:rPr>
              <a:t>LIFE SCIENCE FACTORY GERMANY</a:t>
            </a:r>
          </a:p>
        </p:txBody>
      </p:sp>
      <p:sp>
        <p:nvSpPr>
          <p:cNvPr id="3" name="TextBox 3"/>
          <p:cNvSpPr txBox="1"/>
          <p:nvPr/>
        </p:nvSpPr>
        <p:spPr>
          <a:xfrm>
            <a:off x="413440" y="1818968"/>
            <a:ext cx="16274360" cy="8220327"/>
          </a:xfrm>
          <a:prstGeom prst="rect">
            <a:avLst/>
          </a:prstGeom>
        </p:spPr>
        <p:txBody>
          <a:bodyPr wrap="square" lIns="0" tIns="0" rIns="0" bIns="0" rtlCol="0" anchor="t">
            <a:spAutoFit/>
          </a:bodyPr>
          <a:lstStyle/>
          <a:p>
            <a:pPr marL="618008" lvl="1" indent="-309004" algn="l">
              <a:lnSpc>
                <a:spcPts val="4007"/>
              </a:lnSpc>
              <a:buFont typeface="Arial"/>
              <a:buChar char="•"/>
            </a:pPr>
            <a:r>
              <a:rPr lang="en-US" sz="2862" dirty="0">
                <a:solidFill>
                  <a:srgbClr val="000000"/>
                </a:solidFill>
                <a:latin typeface="Poppins Semi-Bold"/>
              </a:rPr>
              <a:t>Digital Enterprise Suite</a:t>
            </a:r>
            <a:r>
              <a:rPr lang="en-US" sz="2862" dirty="0">
                <a:solidFill>
                  <a:srgbClr val="000000"/>
                </a:solidFill>
                <a:latin typeface="Poppins"/>
              </a:rPr>
              <a:t>: Siemens’ Digital Enterprise Suite provides Life Science Factory with comprehensive digital tools for designing, simulating, and optimizing laboratory and production processes. This suite includes software for virtual modeling, simulation, and data analytics.</a:t>
            </a:r>
          </a:p>
          <a:p>
            <a:pPr marL="618008" lvl="1" indent="-309004" algn="l">
              <a:lnSpc>
                <a:spcPts val="4007"/>
              </a:lnSpc>
              <a:buFont typeface="Arial"/>
              <a:buChar char="•"/>
            </a:pPr>
            <a:r>
              <a:rPr lang="en-US" sz="2862" dirty="0">
                <a:solidFill>
                  <a:srgbClr val="000000"/>
                </a:solidFill>
                <a:latin typeface="Poppins Semi-Bold"/>
              </a:rPr>
              <a:t>SIMATIC IT </a:t>
            </a:r>
            <a:r>
              <a:rPr lang="en-US" sz="2862" dirty="0" err="1">
                <a:solidFill>
                  <a:srgbClr val="000000"/>
                </a:solidFill>
                <a:latin typeface="Poppins Semi-Bold"/>
              </a:rPr>
              <a:t>eBR</a:t>
            </a:r>
            <a:r>
              <a:rPr lang="en-US" sz="2862" dirty="0">
                <a:solidFill>
                  <a:srgbClr val="000000"/>
                </a:solidFill>
                <a:latin typeface="Poppins"/>
              </a:rPr>
              <a:t>: The Electronic Batch Recording (</a:t>
            </a:r>
            <a:r>
              <a:rPr lang="en-US" sz="2862" dirty="0" err="1">
                <a:solidFill>
                  <a:srgbClr val="000000"/>
                </a:solidFill>
                <a:latin typeface="Poppins"/>
              </a:rPr>
              <a:t>eBR</a:t>
            </a:r>
            <a:r>
              <a:rPr lang="en-US" sz="2862" dirty="0">
                <a:solidFill>
                  <a:srgbClr val="000000"/>
                </a:solidFill>
                <a:latin typeface="Poppins"/>
              </a:rPr>
              <a:t>) system from Siemens simplifies and automates batch documentation, ensuring accuracy and compliance. This system helps startups and researchers at Life Science Factory maintain high standards of quality and regulatory compliance.</a:t>
            </a:r>
          </a:p>
          <a:p>
            <a:pPr marL="618008" lvl="1" indent="-309004" algn="l">
              <a:lnSpc>
                <a:spcPts val="4007"/>
              </a:lnSpc>
              <a:buFont typeface="Arial"/>
              <a:buChar char="•"/>
            </a:pPr>
            <a:r>
              <a:rPr lang="en-US" sz="2862" dirty="0">
                <a:solidFill>
                  <a:srgbClr val="000000"/>
                </a:solidFill>
                <a:latin typeface="Poppins Semi-Bold"/>
              </a:rPr>
              <a:t>Siemens Laboratory Automation</a:t>
            </a:r>
            <a:r>
              <a:rPr lang="en-US" sz="2862" dirty="0">
                <a:solidFill>
                  <a:srgbClr val="000000"/>
                </a:solidFill>
                <a:latin typeface="Poppins"/>
              </a:rPr>
              <a:t>: Advanced laboratory automation solutions from Siemens streamline various lab processes, such as sample handling, data collection, and analysis. This increases throughput and accuracy, enabling faster development cycles.</a:t>
            </a:r>
          </a:p>
          <a:p>
            <a:pPr algn="l">
              <a:lnSpc>
                <a:spcPts val="4007"/>
              </a:lnSpc>
            </a:pPr>
            <a:endParaRPr lang="en-US" sz="2862" dirty="0">
              <a:solidFill>
                <a:srgbClr val="000000"/>
              </a:solidFill>
              <a:latin typeface="Poppins"/>
            </a:endParaRPr>
          </a:p>
          <a:p>
            <a:pPr algn="l">
              <a:lnSpc>
                <a:spcPts val="4007"/>
              </a:lnSpc>
            </a:pPr>
            <a:endParaRPr lang="en-US" sz="2862" dirty="0">
              <a:solidFill>
                <a:srgbClr val="000000"/>
              </a:solidFill>
              <a:latin typeface="Poppins"/>
            </a:endParaRPr>
          </a:p>
          <a:p>
            <a:pPr algn="l">
              <a:lnSpc>
                <a:spcPts val="4007"/>
              </a:lnSpc>
            </a:pPr>
            <a:endParaRPr lang="en-US" sz="2862" dirty="0">
              <a:solidFill>
                <a:srgbClr val="000000"/>
              </a:solidFill>
              <a:latin typeface="Poppins"/>
            </a:endParaRPr>
          </a:p>
          <a:p>
            <a:pPr algn="l">
              <a:lnSpc>
                <a:spcPts val="4427"/>
              </a:lnSpc>
            </a:pPr>
            <a:endParaRPr lang="en-US" sz="2862" dirty="0">
              <a:solidFill>
                <a:srgbClr val="000000"/>
              </a:solidFill>
              <a:latin typeface="Poppins"/>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74801" y="396033"/>
            <a:ext cx="17874560" cy="761715"/>
          </a:xfrm>
          <a:prstGeom prst="rect">
            <a:avLst/>
          </a:prstGeom>
        </p:spPr>
        <p:txBody>
          <a:bodyPr lIns="0" tIns="0" rIns="0" bIns="0" rtlCol="0" anchor="t">
            <a:spAutoFit/>
          </a:bodyPr>
          <a:lstStyle/>
          <a:p>
            <a:pPr algn="l">
              <a:lnSpc>
                <a:spcPts val="6235"/>
              </a:lnSpc>
              <a:spcBef>
                <a:spcPct val="0"/>
              </a:spcBef>
            </a:pPr>
            <a:r>
              <a:rPr lang="en-US" sz="4453">
                <a:solidFill>
                  <a:srgbClr val="004AAD"/>
                </a:solidFill>
                <a:latin typeface="League Spartan"/>
              </a:rPr>
              <a:t>GSK UK</a:t>
            </a:r>
          </a:p>
        </p:txBody>
      </p:sp>
      <p:sp>
        <p:nvSpPr>
          <p:cNvPr id="3" name="TextBox 3"/>
          <p:cNvSpPr txBox="1"/>
          <p:nvPr/>
        </p:nvSpPr>
        <p:spPr>
          <a:xfrm>
            <a:off x="413440" y="1818968"/>
            <a:ext cx="15740960" cy="9759210"/>
          </a:xfrm>
          <a:prstGeom prst="rect">
            <a:avLst/>
          </a:prstGeom>
        </p:spPr>
        <p:txBody>
          <a:bodyPr wrap="square" lIns="0" tIns="0" rIns="0" bIns="0" rtlCol="0" anchor="t">
            <a:spAutoFit/>
          </a:bodyPr>
          <a:lstStyle/>
          <a:p>
            <a:pPr marL="618008" lvl="1" indent="-309004" algn="l">
              <a:lnSpc>
                <a:spcPts val="4007"/>
              </a:lnSpc>
              <a:buFont typeface="Arial"/>
              <a:buChar char="•"/>
            </a:pPr>
            <a:r>
              <a:rPr lang="en-US" sz="2862" dirty="0">
                <a:solidFill>
                  <a:srgbClr val="000000"/>
                </a:solidFill>
                <a:latin typeface="Poppins Semi-Bold"/>
              </a:rPr>
              <a:t>SIMATIC PCS 7</a:t>
            </a:r>
            <a:r>
              <a:rPr lang="en-US" sz="2862" dirty="0">
                <a:solidFill>
                  <a:srgbClr val="000000"/>
                </a:solidFill>
                <a:latin typeface="Poppins"/>
              </a:rPr>
              <a:t>: GSK uses Siemens’ SIMATIC PCS 7 for process automation in their production facilities. This system provides a high level of flexibility, allowing GSK to quickly adapt to changes in production requirements while maintaining consistent quality.</a:t>
            </a:r>
          </a:p>
          <a:p>
            <a:pPr marL="618008" lvl="1" indent="-309004" algn="l">
              <a:lnSpc>
                <a:spcPts val="4007"/>
              </a:lnSpc>
              <a:buFont typeface="Arial"/>
              <a:buChar char="•"/>
            </a:pPr>
            <a:r>
              <a:rPr lang="en-US" sz="2862" dirty="0" err="1">
                <a:solidFill>
                  <a:srgbClr val="000000"/>
                </a:solidFill>
                <a:latin typeface="Poppins Semi-Bold"/>
              </a:rPr>
              <a:t>Opcenter</a:t>
            </a:r>
            <a:r>
              <a:rPr lang="en-US" sz="2862" dirty="0">
                <a:solidFill>
                  <a:srgbClr val="000000"/>
                </a:solidFill>
                <a:latin typeface="Poppins Semi-Bold"/>
              </a:rPr>
              <a:t> RD&amp;L</a:t>
            </a:r>
            <a:r>
              <a:rPr lang="en-US" sz="2862" dirty="0">
                <a:solidFill>
                  <a:srgbClr val="000000"/>
                </a:solidFill>
                <a:latin typeface="Poppins"/>
              </a:rPr>
              <a:t>: Siemens’ </a:t>
            </a:r>
            <a:r>
              <a:rPr lang="en-US" sz="2862" dirty="0" err="1">
                <a:solidFill>
                  <a:srgbClr val="000000"/>
                </a:solidFill>
                <a:latin typeface="Poppins"/>
              </a:rPr>
              <a:t>Opcenter</a:t>
            </a:r>
            <a:r>
              <a:rPr lang="en-US" sz="2862" dirty="0">
                <a:solidFill>
                  <a:srgbClr val="000000"/>
                </a:solidFill>
                <a:latin typeface="Poppins"/>
              </a:rPr>
              <a:t> Research, Development &amp; Laboratory (RD&amp;L) software helps GSK streamline their R&amp;D processes. This includes managing formulations, recipe development, and compliance with regulatory requirements.</a:t>
            </a:r>
          </a:p>
          <a:p>
            <a:pPr marL="618008" lvl="1" indent="-309004" algn="l">
              <a:lnSpc>
                <a:spcPts val="4007"/>
              </a:lnSpc>
              <a:buFont typeface="Arial"/>
              <a:buChar char="•"/>
            </a:pPr>
            <a:r>
              <a:rPr lang="en-US" sz="2862" dirty="0" err="1">
                <a:solidFill>
                  <a:srgbClr val="000000"/>
                </a:solidFill>
                <a:latin typeface="Poppins Semi-Bold"/>
              </a:rPr>
              <a:t>MindSphere</a:t>
            </a:r>
            <a:r>
              <a:rPr lang="en-US" sz="2862" dirty="0">
                <a:solidFill>
                  <a:srgbClr val="000000"/>
                </a:solidFill>
                <a:latin typeface="Poppins Semi-Bold"/>
              </a:rPr>
              <a:t> IoT Platform</a:t>
            </a:r>
            <a:r>
              <a:rPr lang="en-US" sz="2862" dirty="0">
                <a:solidFill>
                  <a:srgbClr val="000000"/>
                </a:solidFill>
                <a:latin typeface="Poppins"/>
              </a:rPr>
              <a:t>: By integrating their manufacturing processes with Siemens’ </a:t>
            </a:r>
            <a:r>
              <a:rPr lang="en-US" sz="2862" dirty="0" err="1">
                <a:solidFill>
                  <a:srgbClr val="000000"/>
                </a:solidFill>
                <a:latin typeface="Poppins"/>
              </a:rPr>
              <a:t>MindSphere</a:t>
            </a:r>
            <a:r>
              <a:rPr lang="en-US" sz="2862" dirty="0">
                <a:solidFill>
                  <a:srgbClr val="000000"/>
                </a:solidFill>
                <a:latin typeface="Poppins"/>
              </a:rPr>
              <a:t>, GSK gains real-time insights into their operations. This enables predictive maintenance, process optimization, and improved decision-making based on data analytics.</a:t>
            </a:r>
          </a:p>
          <a:p>
            <a:pPr marL="618008" lvl="1" indent="-309004" algn="l">
              <a:lnSpc>
                <a:spcPts val="4007"/>
              </a:lnSpc>
              <a:buFont typeface="Arial"/>
              <a:buChar char="•"/>
            </a:pPr>
            <a:r>
              <a:rPr lang="en-US" sz="2862" dirty="0">
                <a:solidFill>
                  <a:srgbClr val="000000"/>
                </a:solidFill>
                <a:latin typeface="Poppins Semi-Bold"/>
              </a:rPr>
              <a:t>Teamcenter PLM</a:t>
            </a:r>
            <a:r>
              <a:rPr lang="en-US" sz="2862" dirty="0">
                <a:solidFill>
                  <a:srgbClr val="000000"/>
                </a:solidFill>
                <a:latin typeface="Poppins"/>
              </a:rPr>
              <a:t>: Siemens’ Product Lifecycle Management (PLM) software, Teamcenter, helps GSK manage the entire lifecycle of their products, from initial development through to manufacturing and distribution. This ensures that all product data is integrated and accessible, facilitating compliance and continuous improvement.</a:t>
            </a:r>
          </a:p>
          <a:p>
            <a:pPr algn="l">
              <a:lnSpc>
                <a:spcPts val="4007"/>
              </a:lnSpc>
            </a:pPr>
            <a:endParaRPr lang="en-US" sz="2862" dirty="0">
              <a:solidFill>
                <a:srgbClr val="000000"/>
              </a:solidFill>
              <a:latin typeface="Poppins"/>
            </a:endParaRPr>
          </a:p>
          <a:p>
            <a:pPr algn="l">
              <a:lnSpc>
                <a:spcPts val="4007"/>
              </a:lnSpc>
            </a:pPr>
            <a:endParaRPr lang="en-US" sz="2862" dirty="0">
              <a:solidFill>
                <a:srgbClr val="000000"/>
              </a:solidFill>
              <a:latin typeface="Poppins"/>
            </a:endParaRPr>
          </a:p>
          <a:p>
            <a:pPr algn="l">
              <a:lnSpc>
                <a:spcPts val="4427"/>
              </a:lnSpc>
            </a:pPr>
            <a:endParaRPr lang="en-US" sz="2862" dirty="0">
              <a:solidFill>
                <a:srgbClr val="000000"/>
              </a:solidFill>
              <a:latin typeface="Poppins"/>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306549" y="2870711"/>
            <a:ext cx="16585391" cy="6082631"/>
          </a:xfrm>
          <a:prstGeom prst="rect">
            <a:avLst/>
          </a:prstGeom>
        </p:spPr>
        <p:txBody>
          <a:bodyPr lIns="0" tIns="0" rIns="0" bIns="0" rtlCol="0" anchor="t">
            <a:spAutoFit/>
          </a:bodyPr>
          <a:lstStyle/>
          <a:p>
            <a:pPr algn="l">
              <a:lnSpc>
                <a:spcPts val="4411"/>
              </a:lnSpc>
            </a:pPr>
            <a:endParaRPr/>
          </a:p>
          <a:p>
            <a:pPr algn="l">
              <a:lnSpc>
                <a:spcPts val="4411"/>
              </a:lnSpc>
            </a:pPr>
            <a:r>
              <a:rPr lang="en-US" sz="3151">
                <a:solidFill>
                  <a:srgbClr val="000000"/>
                </a:solidFill>
                <a:latin typeface="Poppins Bold"/>
              </a:rPr>
              <a:t>1) Basel, Switzerland: </a:t>
            </a:r>
            <a:r>
              <a:rPr lang="en-US" sz="3151">
                <a:solidFill>
                  <a:srgbClr val="000000"/>
                </a:solidFill>
                <a:latin typeface="Poppins"/>
              </a:rPr>
              <a:t>Basel is home to several leading pharmaceutical companies, including Novartis and Roche. Siemens' lab automation and manufacturing execution systems can enhance the efficiency and compliance of pharmaceutical production in this globally recognized hub.</a:t>
            </a:r>
          </a:p>
          <a:p>
            <a:pPr algn="l">
              <a:lnSpc>
                <a:spcPts val="4411"/>
              </a:lnSpc>
            </a:pPr>
            <a:endParaRPr lang="en-US" sz="3151">
              <a:solidFill>
                <a:srgbClr val="000000"/>
              </a:solidFill>
              <a:latin typeface="Poppins"/>
            </a:endParaRPr>
          </a:p>
          <a:p>
            <a:pPr algn="l">
              <a:lnSpc>
                <a:spcPts val="4411"/>
              </a:lnSpc>
            </a:pPr>
            <a:r>
              <a:rPr lang="en-US" sz="3151">
                <a:solidFill>
                  <a:srgbClr val="000000"/>
                </a:solidFill>
                <a:latin typeface="Poppins Bold"/>
              </a:rPr>
              <a:t>2) Boston, USA:</a:t>
            </a:r>
            <a:r>
              <a:rPr lang="en-US" sz="3151">
                <a:solidFill>
                  <a:srgbClr val="000000"/>
                </a:solidFill>
                <a:latin typeface="Poppins"/>
              </a:rPr>
              <a:t> Known for its concentration of biotech and pharmaceutical companies, Boston is an ideal location for deploying Siemens' digital health solutions and advanced manufacturing technologies. This can support the development and production of innovative medical treatments and devices.</a:t>
            </a:r>
          </a:p>
          <a:p>
            <a:pPr algn="l">
              <a:lnSpc>
                <a:spcPts val="4411"/>
              </a:lnSpc>
              <a:spcBef>
                <a:spcPct val="0"/>
              </a:spcBef>
            </a:pPr>
            <a:endParaRPr lang="en-US" sz="3151">
              <a:solidFill>
                <a:srgbClr val="000000"/>
              </a:solidFill>
              <a:latin typeface="Poppins"/>
            </a:endParaRPr>
          </a:p>
        </p:txBody>
      </p:sp>
      <p:sp>
        <p:nvSpPr>
          <p:cNvPr id="3" name="TextBox 3"/>
          <p:cNvSpPr txBox="1"/>
          <p:nvPr/>
        </p:nvSpPr>
        <p:spPr>
          <a:xfrm>
            <a:off x="413440" y="1345000"/>
            <a:ext cx="17874560" cy="761715"/>
          </a:xfrm>
          <a:prstGeom prst="rect">
            <a:avLst/>
          </a:prstGeom>
        </p:spPr>
        <p:txBody>
          <a:bodyPr lIns="0" tIns="0" rIns="0" bIns="0" rtlCol="0" anchor="t">
            <a:spAutoFit/>
          </a:bodyPr>
          <a:lstStyle/>
          <a:p>
            <a:pPr algn="l">
              <a:lnSpc>
                <a:spcPts val="6235"/>
              </a:lnSpc>
              <a:spcBef>
                <a:spcPct val="0"/>
              </a:spcBef>
            </a:pPr>
            <a:r>
              <a:rPr lang="en-US" sz="4453">
                <a:solidFill>
                  <a:srgbClr val="004AAD"/>
                </a:solidFill>
                <a:latin typeface="League Spartan"/>
              </a:rPr>
              <a:t>LOCATIONS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666" b="-16666"/>
            </a:stretch>
          </a:blipFill>
        </p:spPr>
      </p:sp>
      <p:sp>
        <p:nvSpPr>
          <p:cNvPr id="3" name="TextBox 3"/>
          <p:cNvSpPr txBox="1"/>
          <p:nvPr/>
        </p:nvSpPr>
        <p:spPr>
          <a:xfrm>
            <a:off x="286854" y="4327668"/>
            <a:ext cx="17651197" cy="1309216"/>
          </a:xfrm>
          <a:prstGeom prst="rect">
            <a:avLst/>
          </a:prstGeom>
        </p:spPr>
        <p:txBody>
          <a:bodyPr lIns="0" tIns="0" rIns="0" bIns="0" rtlCol="0" anchor="t">
            <a:spAutoFit/>
          </a:bodyPr>
          <a:lstStyle/>
          <a:p>
            <a:pPr algn="ctr">
              <a:lnSpc>
                <a:spcPts val="10761"/>
              </a:lnSpc>
              <a:spcBef>
                <a:spcPct val="0"/>
              </a:spcBef>
            </a:pPr>
            <a:r>
              <a:rPr lang="en-US" sz="7686">
                <a:solidFill>
                  <a:srgbClr val="004AAD"/>
                </a:solidFill>
                <a:latin typeface="League Spartan"/>
              </a:rPr>
              <a:t>AUTOMOTIVE MANUFACTURING</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3533CD">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a:off x="0" y="3334811"/>
            <a:ext cx="18288000" cy="3617379"/>
            <a:chOff x="0" y="0"/>
            <a:chExt cx="4816593" cy="952725"/>
          </a:xfrm>
        </p:grpSpPr>
        <p:sp>
          <p:nvSpPr>
            <p:cNvPr id="3" name="Freeform 3"/>
            <p:cNvSpPr/>
            <p:nvPr/>
          </p:nvSpPr>
          <p:spPr>
            <a:xfrm>
              <a:off x="0" y="0"/>
              <a:ext cx="4816592" cy="952725"/>
            </a:xfrm>
            <a:custGeom>
              <a:avLst/>
              <a:gdLst/>
              <a:ahLst/>
              <a:cxnLst/>
              <a:rect l="l" t="t" r="r" b="b"/>
              <a:pathLst>
                <a:path w="4816592" h="952725">
                  <a:moveTo>
                    <a:pt x="0" y="0"/>
                  </a:moveTo>
                  <a:lnTo>
                    <a:pt x="4816592" y="0"/>
                  </a:lnTo>
                  <a:lnTo>
                    <a:pt x="4816592" y="952725"/>
                  </a:lnTo>
                  <a:lnTo>
                    <a:pt x="0" y="952725"/>
                  </a:lnTo>
                  <a:close/>
                </a:path>
              </a:pathLst>
            </a:custGeom>
            <a:solidFill>
              <a:srgbClr val="EAEAEA"/>
            </a:solidFill>
          </p:spPr>
        </p:sp>
        <p:sp>
          <p:nvSpPr>
            <p:cNvPr id="4" name="TextBox 4"/>
            <p:cNvSpPr txBox="1"/>
            <p:nvPr/>
          </p:nvSpPr>
          <p:spPr>
            <a:xfrm>
              <a:off x="0" y="-47625"/>
              <a:ext cx="4816593" cy="1000350"/>
            </a:xfrm>
            <a:prstGeom prst="rect">
              <a:avLst/>
            </a:prstGeom>
          </p:spPr>
          <p:txBody>
            <a:bodyPr lIns="50800" tIns="50800" rIns="50800" bIns="50800" rtlCol="0" anchor="ctr"/>
            <a:lstStyle/>
            <a:p>
              <a:pPr algn="ctr">
                <a:lnSpc>
                  <a:spcPts val="2659"/>
                </a:lnSpc>
              </a:pPr>
              <a:endParaRPr/>
            </a:p>
          </p:txBody>
        </p:sp>
      </p:grpSp>
      <p:sp>
        <p:nvSpPr>
          <p:cNvPr id="5" name="TextBox 5"/>
          <p:cNvSpPr txBox="1"/>
          <p:nvPr/>
        </p:nvSpPr>
        <p:spPr>
          <a:xfrm>
            <a:off x="3008157" y="4177811"/>
            <a:ext cx="12271686" cy="1022839"/>
          </a:xfrm>
          <a:prstGeom prst="rect">
            <a:avLst/>
          </a:prstGeom>
        </p:spPr>
        <p:txBody>
          <a:bodyPr lIns="0" tIns="0" rIns="0" bIns="0" rtlCol="0" anchor="t">
            <a:spAutoFit/>
          </a:bodyPr>
          <a:lstStyle/>
          <a:p>
            <a:pPr algn="ctr">
              <a:lnSpc>
                <a:spcPts val="8382"/>
              </a:lnSpc>
              <a:spcBef>
                <a:spcPct val="0"/>
              </a:spcBef>
            </a:pPr>
            <a:r>
              <a:rPr lang="en-US" sz="5987">
                <a:solidFill>
                  <a:srgbClr val="004AAD"/>
                </a:solidFill>
                <a:latin typeface="League Spartan"/>
              </a:rPr>
              <a:t>THANKS FOR WATCHING</a:t>
            </a:r>
          </a:p>
        </p:txBody>
      </p:sp>
      <p:sp>
        <p:nvSpPr>
          <p:cNvPr id="6" name="TextBox 6"/>
          <p:cNvSpPr txBox="1"/>
          <p:nvPr/>
        </p:nvSpPr>
        <p:spPr>
          <a:xfrm>
            <a:off x="3635884" y="5523894"/>
            <a:ext cx="11016233" cy="735356"/>
          </a:xfrm>
          <a:prstGeom prst="rect">
            <a:avLst/>
          </a:prstGeom>
        </p:spPr>
        <p:txBody>
          <a:bodyPr lIns="0" tIns="0" rIns="0" bIns="0" rtlCol="0" anchor="t">
            <a:spAutoFit/>
          </a:bodyPr>
          <a:lstStyle/>
          <a:p>
            <a:pPr marL="0" lvl="0" indent="0" algn="ctr">
              <a:lnSpc>
                <a:spcPts val="5885"/>
              </a:lnSpc>
              <a:spcBef>
                <a:spcPct val="0"/>
              </a:spcBef>
            </a:pPr>
            <a:r>
              <a:rPr lang="en-US" sz="4204">
                <a:solidFill>
                  <a:srgbClr val="000000"/>
                </a:solidFill>
                <a:latin typeface="Canva Sans"/>
              </a:rPr>
              <a:t>https://www.siemens.com/global/en.html</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3255272" y="-896443"/>
            <a:ext cx="1378419" cy="12079887"/>
            <a:chOff x="0" y="0"/>
            <a:chExt cx="363040" cy="3181534"/>
          </a:xfrm>
        </p:grpSpPr>
        <p:sp>
          <p:nvSpPr>
            <p:cNvPr id="3" name="Freeform 3"/>
            <p:cNvSpPr/>
            <p:nvPr/>
          </p:nvSpPr>
          <p:spPr>
            <a:xfrm>
              <a:off x="0" y="0"/>
              <a:ext cx="363040" cy="3181534"/>
            </a:xfrm>
            <a:custGeom>
              <a:avLst/>
              <a:gdLst/>
              <a:ahLst/>
              <a:cxnLst/>
              <a:rect l="l" t="t" r="r" b="b"/>
              <a:pathLst>
                <a:path w="363040" h="3181534">
                  <a:moveTo>
                    <a:pt x="181520" y="0"/>
                  </a:moveTo>
                  <a:lnTo>
                    <a:pt x="181520" y="0"/>
                  </a:lnTo>
                  <a:cubicBezTo>
                    <a:pt x="281771" y="0"/>
                    <a:pt x="363040" y="81269"/>
                    <a:pt x="363040" y="181520"/>
                  </a:cubicBezTo>
                  <a:lnTo>
                    <a:pt x="363040" y="3000014"/>
                  </a:lnTo>
                  <a:cubicBezTo>
                    <a:pt x="363040" y="3100265"/>
                    <a:pt x="281771" y="3181534"/>
                    <a:pt x="181520" y="3181534"/>
                  </a:cubicBezTo>
                  <a:lnTo>
                    <a:pt x="181520" y="3181534"/>
                  </a:lnTo>
                  <a:cubicBezTo>
                    <a:pt x="81269" y="3181534"/>
                    <a:pt x="0" y="3100265"/>
                    <a:pt x="0" y="3000014"/>
                  </a:cubicBezTo>
                  <a:lnTo>
                    <a:pt x="0" y="181520"/>
                  </a:lnTo>
                  <a:cubicBezTo>
                    <a:pt x="0" y="81269"/>
                    <a:pt x="81269" y="0"/>
                    <a:pt x="181520" y="0"/>
                  </a:cubicBezTo>
                  <a:close/>
                </a:path>
              </a:pathLst>
            </a:custGeom>
            <a:gradFill rotWithShape="1">
              <a:gsLst>
                <a:gs pos="0">
                  <a:srgbClr val="000000">
                    <a:alpha val="100000"/>
                  </a:srgbClr>
                </a:gs>
                <a:gs pos="100000">
                  <a:srgbClr val="3533CD">
                    <a:alpha val="100000"/>
                  </a:srgbClr>
                </a:gs>
              </a:gsLst>
              <a:lin ang="0"/>
            </a:gradFill>
          </p:spPr>
        </p:sp>
        <p:sp>
          <p:nvSpPr>
            <p:cNvPr id="4" name="TextBox 4"/>
            <p:cNvSpPr txBox="1"/>
            <p:nvPr/>
          </p:nvSpPr>
          <p:spPr>
            <a:xfrm>
              <a:off x="0" y="-47625"/>
              <a:ext cx="363040" cy="3229159"/>
            </a:xfrm>
            <a:prstGeom prst="rect">
              <a:avLst/>
            </a:prstGeom>
          </p:spPr>
          <p:txBody>
            <a:bodyPr lIns="50800" tIns="50800" rIns="50800" bIns="50800" rtlCol="0" anchor="ctr"/>
            <a:lstStyle/>
            <a:p>
              <a:pPr algn="ctr">
                <a:lnSpc>
                  <a:spcPts val="2659"/>
                </a:lnSpc>
              </a:pPr>
              <a:endParaRPr/>
            </a:p>
          </p:txBody>
        </p:sp>
      </p:grpSp>
      <p:grpSp>
        <p:nvGrpSpPr>
          <p:cNvPr id="5" name="Group 5"/>
          <p:cNvGrpSpPr>
            <a:grpSpLocks noChangeAspect="1"/>
          </p:cNvGrpSpPr>
          <p:nvPr/>
        </p:nvGrpSpPr>
        <p:grpSpPr>
          <a:xfrm>
            <a:off x="13331169" y="5040823"/>
            <a:ext cx="4182953" cy="4320154"/>
            <a:chOff x="0" y="0"/>
            <a:chExt cx="6350000" cy="6558280"/>
          </a:xfrm>
        </p:grpSpPr>
        <p:sp>
          <p:nvSpPr>
            <p:cNvPr id="6" name="Freeform 6"/>
            <p:cNvSpPr/>
            <p:nvPr/>
          </p:nvSpPr>
          <p:spPr>
            <a:xfrm>
              <a:off x="74930" y="74930"/>
              <a:ext cx="6200140" cy="6408420"/>
            </a:xfrm>
            <a:custGeom>
              <a:avLst/>
              <a:gdLst/>
              <a:ahLst/>
              <a:cxnLst/>
              <a:rect l="l" t="t" r="r" b="b"/>
              <a:pathLst>
                <a:path w="6200140" h="6408420">
                  <a:moveTo>
                    <a:pt x="6200140" y="5351780"/>
                  </a:moveTo>
                  <a:cubicBezTo>
                    <a:pt x="6200140" y="5935980"/>
                    <a:pt x="5726430" y="6408420"/>
                    <a:pt x="5143500" y="6408420"/>
                  </a:cubicBezTo>
                  <a:lnTo>
                    <a:pt x="1056640" y="6408420"/>
                  </a:lnTo>
                  <a:cubicBezTo>
                    <a:pt x="472440" y="6408420"/>
                    <a:pt x="0" y="5934710"/>
                    <a:pt x="0" y="5351780"/>
                  </a:cubicBezTo>
                  <a:lnTo>
                    <a:pt x="0" y="1056640"/>
                  </a:lnTo>
                  <a:cubicBezTo>
                    <a:pt x="0" y="472440"/>
                    <a:pt x="473710" y="0"/>
                    <a:pt x="1056640" y="0"/>
                  </a:cubicBezTo>
                  <a:lnTo>
                    <a:pt x="5143500" y="0"/>
                  </a:lnTo>
                  <a:cubicBezTo>
                    <a:pt x="5727700" y="0"/>
                    <a:pt x="6200140" y="473710"/>
                    <a:pt x="6200140" y="1056640"/>
                  </a:cubicBezTo>
                  <a:lnTo>
                    <a:pt x="6200140" y="5351780"/>
                  </a:lnTo>
                  <a:close/>
                </a:path>
              </a:pathLst>
            </a:custGeom>
            <a:blipFill>
              <a:blip r:embed="rId2"/>
              <a:stretch>
                <a:fillRect l="-27495" r="-27495"/>
              </a:stretch>
            </a:blipFill>
          </p:spPr>
        </p:sp>
        <p:sp>
          <p:nvSpPr>
            <p:cNvPr id="7" name="Freeform 7"/>
            <p:cNvSpPr/>
            <p:nvPr/>
          </p:nvSpPr>
          <p:spPr>
            <a:xfrm>
              <a:off x="0" y="0"/>
              <a:ext cx="6350000" cy="6558280"/>
            </a:xfrm>
            <a:custGeom>
              <a:avLst/>
              <a:gdLst/>
              <a:ahLst/>
              <a:cxnLst/>
              <a:rect l="l" t="t" r="r" b="b"/>
              <a:pathLst>
                <a:path w="6350000" h="6558280">
                  <a:moveTo>
                    <a:pt x="5218430" y="6558280"/>
                  </a:moveTo>
                  <a:lnTo>
                    <a:pt x="1131570" y="6558280"/>
                  </a:lnTo>
                  <a:cubicBezTo>
                    <a:pt x="508000" y="6558280"/>
                    <a:pt x="0" y="6050280"/>
                    <a:pt x="0" y="5426710"/>
                  </a:cubicBezTo>
                  <a:lnTo>
                    <a:pt x="0" y="1131570"/>
                  </a:lnTo>
                  <a:cubicBezTo>
                    <a:pt x="0" y="508000"/>
                    <a:pt x="508000" y="0"/>
                    <a:pt x="1131570" y="0"/>
                  </a:cubicBezTo>
                  <a:lnTo>
                    <a:pt x="5218430" y="0"/>
                  </a:lnTo>
                  <a:cubicBezTo>
                    <a:pt x="5842000" y="0"/>
                    <a:pt x="6350000" y="508000"/>
                    <a:pt x="6350000" y="1131570"/>
                  </a:cubicBezTo>
                  <a:lnTo>
                    <a:pt x="6350000" y="5425440"/>
                  </a:lnTo>
                  <a:cubicBezTo>
                    <a:pt x="6350000" y="6050280"/>
                    <a:pt x="5842000" y="6558280"/>
                    <a:pt x="5218430" y="6558280"/>
                  </a:cubicBezTo>
                  <a:close/>
                  <a:moveTo>
                    <a:pt x="1131570" y="149860"/>
                  </a:moveTo>
                  <a:cubicBezTo>
                    <a:pt x="590550" y="149860"/>
                    <a:pt x="149860" y="590550"/>
                    <a:pt x="149860" y="1131570"/>
                  </a:cubicBezTo>
                  <a:lnTo>
                    <a:pt x="149860" y="5425440"/>
                  </a:lnTo>
                  <a:cubicBezTo>
                    <a:pt x="149860" y="5966460"/>
                    <a:pt x="590550" y="6407150"/>
                    <a:pt x="1131570" y="6407150"/>
                  </a:cubicBezTo>
                  <a:lnTo>
                    <a:pt x="5218430" y="6407150"/>
                  </a:lnTo>
                  <a:cubicBezTo>
                    <a:pt x="5759450" y="6407150"/>
                    <a:pt x="6200140" y="5966460"/>
                    <a:pt x="6200140" y="5425440"/>
                  </a:cubicBezTo>
                  <a:lnTo>
                    <a:pt x="6200140" y="1131570"/>
                  </a:lnTo>
                  <a:cubicBezTo>
                    <a:pt x="6200140" y="590550"/>
                    <a:pt x="5759450" y="149860"/>
                    <a:pt x="5218430" y="149860"/>
                  </a:cubicBezTo>
                  <a:lnTo>
                    <a:pt x="1131570" y="149860"/>
                  </a:lnTo>
                  <a:close/>
                </a:path>
              </a:pathLst>
            </a:custGeom>
            <a:solidFill>
              <a:srgbClr val="574874"/>
            </a:solidFill>
          </p:spPr>
        </p:sp>
      </p:grpSp>
      <p:grpSp>
        <p:nvGrpSpPr>
          <p:cNvPr id="8" name="Group 8"/>
          <p:cNvGrpSpPr>
            <a:grpSpLocks noChangeAspect="1"/>
          </p:cNvGrpSpPr>
          <p:nvPr/>
        </p:nvGrpSpPr>
        <p:grpSpPr>
          <a:xfrm>
            <a:off x="9911256" y="720668"/>
            <a:ext cx="4182953" cy="4320154"/>
            <a:chOff x="0" y="0"/>
            <a:chExt cx="6350000" cy="6558280"/>
          </a:xfrm>
        </p:grpSpPr>
        <p:sp>
          <p:nvSpPr>
            <p:cNvPr id="9" name="Freeform 9"/>
            <p:cNvSpPr/>
            <p:nvPr/>
          </p:nvSpPr>
          <p:spPr>
            <a:xfrm>
              <a:off x="74930" y="74930"/>
              <a:ext cx="6200140" cy="6408420"/>
            </a:xfrm>
            <a:custGeom>
              <a:avLst/>
              <a:gdLst/>
              <a:ahLst/>
              <a:cxnLst/>
              <a:rect l="l" t="t" r="r" b="b"/>
              <a:pathLst>
                <a:path w="6200140" h="6408420">
                  <a:moveTo>
                    <a:pt x="6200140" y="5351780"/>
                  </a:moveTo>
                  <a:cubicBezTo>
                    <a:pt x="6200140" y="5935980"/>
                    <a:pt x="5726430" y="6408420"/>
                    <a:pt x="5143500" y="6408420"/>
                  </a:cubicBezTo>
                  <a:lnTo>
                    <a:pt x="1056640" y="6408420"/>
                  </a:lnTo>
                  <a:cubicBezTo>
                    <a:pt x="472440" y="6408420"/>
                    <a:pt x="0" y="5934710"/>
                    <a:pt x="0" y="5351780"/>
                  </a:cubicBezTo>
                  <a:lnTo>
                    <a:pt x="0" y="1056640"/>
                  </a:lnTo>
                  <a:cubicBezTo>
                    <a:pt x="0" y="472440"/>
                    <a:pt x="473710" y="0"/>
                    <a:pt x="1056640" y="0"/>
                  </a:cubicBezTo>
                  <a:lnTo>
                    <a:pt x="5143500" y="0"/>
                  </a:lnTo>
                  <a:cubicBezTo>
                    <a:pt x="5727700" y="0"/>
                    <a:pt x="6200140" y="473710"/>
                    <a:pt x="6200140" y="1056640"/>
                  </a:cubicBezTo>
                  <a:lnTo>
                    <a:pt x="6200140" y="5351780"/>
                  </a:lnTo>
                  <a:close/>
                </a:path>
              </a:pathLst>
            </a:custGeom>
            <a:blipFill>
              <a:blip r:embed="rId3"/>
              <a:stretch>
                <a:fillRect l="-41874" r="-41874"/>
              </a:stretch>
            </a:blipFill>
          </p:spPr>
        </p:sp>
        <p:sp>
          <p:nvSpPr>
            <p:cNvPr id="10" name="Freeform 10"/>
            <p:cNvSpPr/>
            <p:nvPr/>
          </p:nvSpPr>
          <p:spPr>
            <a:xfrm>
              <a:off x="0" y="0"/>
              <a:ext cx="6350000" cy="6558280"/>
            </a:xfrm>
            <a:custGeom>
              <a:avLst/>
              <a:gdLst/>
              <a:ahLst/>
              <a:cxnLst/>
              <a:rect l="l" t="t" r="r" b="b"/>
              <a:pathLst>
                <a:path w="6350000" h="6558280">
                  <a:moveTo>
                    <a:pt x="5218430" y="6558280"/>
                  </a:moveTo>
                  <a:lnTo>
                    <a:pt x="1131570" y="6558280"/>
                  </a:lnTo>
                  <a:cubicBezTo>
                    <a:pt x="508000" y="6558280"/>
                    <a:pt x="0" y="6050280"/>
                    <a:pt x="0" y="5426710"/>
                  </a:cubicBezTo>
                  <a:lnTo>
                    <a:pt x="0" y="1131570"/>
                  </a:lnTo>
                  <a:cubicBezTo>
                    <a:pt x="0" y="508000"/>
                    <a:pt x="508000" y="0"/>
                    <a:pt x="1131570" y="0"/>
                  </a:cubicBezTo>
                  <a:lnTo>
                    <a:pt x="5218430" y="0"/>
                  </a:lnTo>
                  <a:cubicBezTo>
                    <a:pt x="5842000" y="0"/>
                    <a:pt x="6350000" y="508000"/>
                    <a:pt x="6350000" y="1131570"/>
                  </a:cubicBezTo>
                  <a:lnTo>
                    <a:pt x="6350000" y="5425440"/>
                  </a:lnTo>
                  <a:cubicBezTo>
                    <a:pt x="6350000" y="6050280"/>
                    <a:pt x="5842000" y="6558280"/>
                    <a:pt x="5218430" y="6558280"/>
                  </a:cubicBezTo>
                  <a:close/>
                  <a:moveTo>
                    <a:pt x="1131570" y="149860"/>
                  </a:moveTo>
                  <a:cubicBezTo>
                    <a:pt x="590550" y="149860"/>
                    <a:pt x="149860" y="590550"/>
                    <a:pt x="149860" y="1131570"/>
                  </a:cubicBezTo>
                  <a:lnTo>
                    <a:pt x="149860" y="5425440"/>
                  </a:lnTo>
                  <a:cubicBezTo>
                    <a:pt x="149860" y="5966460"/>
                    <a:pt x="590550" y="6407150"/>
                    <a:pt x="1131570" y="6407150"/>
                  </a:cubicBezTo>
                  <a:lnTo>
                    <a:pt x="5218430" y="6407150"/>
                  </a:lnTo>
                  <a:cubicBezTo>
                    <a:pt x="5759450" y="6407150"/>
                    <a:pt x="6200140" y="5966460"/>
                    <a:pt x="6200140" y="5425440"/>
                  </a:cubicBezTo>
                  <a:lnTo>
                    <a:pt x="6200140" y="1131570"/>
                  </a:lnTo>
                  <a:cubicBezTo>
                    <a:pt x="6200140" y="590550"/>
                    <a:pt x="5759450" y="149860"/>
                    <a:pt x="5218430" y="149860"/>
                  </a:cubicBezTo>
                  <a:lnTo>
                    <a:pt x="1131570" y="149860"/>
                  </a:lnTo>
                  <a:close/>
                </a:path>
              </a:pathLst>
            </a:custGeom>
            <a:solidFill>
              <a:srgbClr val="574874"/>
            </a:solidFill>
          </p:spPr>
        </p:sp>
      </p:grpSp>
      <p:grpSp>
        <p:nvGrpSpPr>
          <p:cNvPr id="11" name="Group 11"/>
          <p:cNvGrpSpPr/>
          <p:nvPr/>
        </p:nvGrpSpPr>
        <p:grpSpPr>
          <a:xfrm>
            <a:off x="6505147" y="9258300"/>
            <a:ext cx="3086100" cy="3086100"/>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0000">
                    <a:alpha val="100000"/>
                  </a:srgbClr>
                </a:gs>
                <a:gs pos="100000">
                  <a:srgbClr val="3533CD">
                    <a:alpha val="100000"/>
                  </a:srgbClr>
                </a:gs>
              </a:gsLst>
              <a:lin ang="0"/>
            </a:gradFill>
          </p:spPr>
        </p:sp>
        <p:sp>
          <p:nvSpPr>
            <p:cNvPr id="13" name="TextBox 13"/>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sp>
        <p:nvSpPr>
          <p:cNvPr id="14" name="TextBox 14"/>
          <p:cNvSpPr txBox="1"/>
          <p:nvPr/>
        </p:nvSpPr>
        <p:spPr>
          <a:xfrm>
            <a:off x="413440" y="942975"/>
            <a:ext cx="5849287" cy="761715"/>
          </a:xfrm>
          <a:prstGeom prst="rect">
            <a:avLst/>
          </a:prstGeom>
        </p:spPr>
        <p:txBody>
          <a:bodyPr lIns="0" tIns="0" rIns="0" bIns="0" rtlCol="0" anchor="t">
            <a:spAutoFit/>
          </a:bodyPr>
          <a:lstStyle/>
          <a:p>
            <a:pPr algn="l">
              <a:lnSpc>
                <a:spcPts val="6235"/>
              </a:lnSpc>
              <a:spcBef>
                <a:spcPct val="0"/>
              </a:spcBef>
            </a:pPr>
            <a:r>
              <a:rPr lang="en-US" sz="4453">
                <a:solidFill>
                  <a:srgbClr val="004AAD"/>
                </a:solidFill>
                <a:latin typeface="League Spartan"/>
              </a:rPr>
              <a:t>APPLICATIONS</a:t>
            </a:r>
          </a:p>
        </p:txBody>
      </p:sp>
      <p:sp>
        <p:nvSpPr>
          <p:cNvPr id="15" name="TextBox 15"/>
          <p:cNvSpPr txBox="1"/>
          <p:nvPr/>
        </p:nvSpPr>
        <p:spPr>
          <a:xfrm>
            <a:off x="413440" y="2573311"/>
            <a:ext cx="8980998" cy="6787666"/>
          </a:xfrm>
          <a:prstGeom prst="rect">
            <a:avLst/>
          </a:prstGeom>
        </p:spPr>
        <p:txBody>
          <a:bodyPr lIns="0" tIns="0" rIns="0" bIns="0" rtlCol="0" anchor="t">
            <a:spAutoFit/>
          </a:bodyPr>
          <a:lstStyle/>
          <a:p>
            <a:pPr algn="l">
              <a:lnSpc>
                <a:spcPts val="5976"/>
              </a:lnSpc>
            </a:pPr>
            <a:r>
              <a:rPr lang="en-US" sz="4269">
                <a:solidFill>
                  <a:srgbClr val="000000"/>
                </a:solidFill>
                <a:latin typeface="Poppins"/>
              </a:rPr>
              <a:t>1 . VEHICLE MANUFACTURING</a:t>
            </a:r>
          </a:p>
          <a:p>
            <a:pPr algn="l">
              <a:lnSpc>
                <a:spcPts val="5976"/>
              </a:lnSpc>
            </a:pPr>
            <a:endParaRPr lang="en-US" sz="4269">
              <a:solidFill>
                <a:srgbClr val="000000"/>
              </a:solidFill>
              <a:latin typeface="Poppins"/>
            </a:endParaRPr>
          </a:p>
          <a:p>
            <a:pPr algn="l">
              <a:lnSpc>
                <a:spcPts val="5976"/>
              </a:lnSpc>
            </a:pPr>
            <a:r>
              <a:rPr lang="en-US" sz="4269">
                <a:solidFill>
                  <a:srgbClr val="000000"/>
                </a:solidFill>
                <a:latin typeface="Poppins"/>
              </a:rPr>
              <a:t>2. TRANSPORTATION</a:t>
            </a:r>
          </a:p>
          <a:p>
            <a:pPr algn="l">
              <a:lnSpc>
                <a:spcPts val="5976"/>
              </a:lnSpc>
            </a:pPr>
            <a:endParaRPr lang="en-US" sz="4269">
              <a:solidFill>
                <a:srgbClr val="000000"/>
              </a:solidFill>
              <a:latin typeface="Poppins"/>
            </a:endParaRPr>
          </a:p>
          <a:p>
            <a:pPr algn="l">
              <a:lnSpc>
                <a:spcPts val="5976"/>
              </a:lnSpc>
            </a:pPr>
            <a:r>
              <a:rPr lang="en-US" sz="4269">
                <a:solidFill>
                  <a:srgbClr val="000000"/>
                </a:solidFill>
                <a:latin typeface="Poppins"/>
              </a:rPr>
              <a:t>3. TECHNOLOGY DEVELOPMENT</a:t>
            </a:r>
          </a:p>
          <a:p>
            <a:pPr algn="l">
              <a:lnSpc>
                <a:spcPts val="5976"/>
              </a:lnSpc>
            </a:pPr>
            <a:endParaRPr lang="en-US" sz="4269">
              <a:solidFill>
                <a:srgbClr val="000000"/>
              </a:solidFill>
              <a:latin typeface="Poppins"/>
            </a:endParaRPr>
          </a:p>
          <a:p>
            <a:pPr algn="l">
              <a:lnSpc>
                <a:spcPts val="5976"/>
              </a:lnSpc>
            </a:pPr>
            <a:r>
              <a:rPr lang="en-US" sz="4269">
                <a:solidFill>
                  <a:srgbClr val="000000"/>
                </a:solidFill>
                <a:latin typeface="Poppins"/>
              </a:rPr>
              <a:t>4. MOBILITY SERVICES</a:t>
            </a:r>
          </a:p>
          <a:p>
            <a:pPr algn="l">
              <a:lnSpc>
                <a:spcPts val="5976"/>
              </a:lnSpc>
            </a:pPr>
            <a:endParaRPr lang="en-US" sz="4269">
              <a:solidFill>
                <a:srgbClr val="000000"/>
              </a:solidFill>
              <a:latin typeface="Poppins"/>
            </a:endParaRPr>
          </a:p>
          <a:p>
            <a:pPr algn="l">
              <a:lnSpc>
                <a:spcPts val="5976"/>
              </a:lnSpc>
              <a:spcBef>
                <a:spcPct val="0"/>
              </a:spcBef>
            </a:pPr>
            <a:r>
              <a:rPr lang="en-US" sz="4269">
                <a:solidFill>
                  <a:srgbClr val="000000"/>
                </a:solidFill>
                <a:latin typeface="Poppins"/>
              </a:rPr>
              <a:t>5.  SUPPLY CHAIN MANAGEMENT</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364219" y="604980"/>
            <a:ext cx="5849287" cy="761715"/>
          </a:xfrm>
          <a:prstGeom prst="rect">
            <a:avLst/>
          </a:prstGeom>
        </p:spPr>
        <p:txBody>
          <a:bodyPr lIns="0" tIns="0" rIns="0" bIns="0" rtlCol="0" anchor="t">
            <a:spAutoFit/>
          </a:bodyPr>
          <a:lstStyle/>
          <a:p>
            <a:pPr algn="l">
              <a:lnSpc>
                <a:spcPts val="6235"/>
              </a:lnSpc>
              <a:spcBef>
                <a:spcPct val="0"/>
              </a:spcBef>
            </a:pPr>
            <a:r>
              <a:rPr lang="en-US" sz="4453">
                <a:solidFill>
                  <a:srgbClr val="004AAD"/>
                </a:solidFill>
                <a:latin typeface="League Spartan"/>
              </a:rPr>
              <a:t>SOLUTIONS</a:t>
            </a:r>
          </a:p>
        </p:txBody>
      </p:sp>
      <p:sp>
        <p:nvSpPr>
          <p:cNvPr id="3" name="TextBox 3"/>
          <p:cNvSpPr txBox="1"/>
          <p:nvPr/>
        </p:nvSpPr>
        <p:spPr>
          <a:xfrm>
            <a:off x="-246104" y="1832768"/>
            <a:ext cx="11088223" cy="637859"/>
          </a:xfrm>
          <a:prstGeom prst="rect">
            <a:avLst/>
          </a:prstGeom>
        </p:spPr>
        <p:txBody>
          <a:bodyPr lIns="0" tIns="0" rIns="0" bIns="0" rtlCol="0" anchor="t">
            <a:spAutoFit/>
          </a:bodyPr>
          <a:lstStyle/>
          <a:p>
            <a:pPr marL="812313" lvl="1" indent="-406156" algn="l">
              <a:lnSpc>
                <a:spcPts val="5267"/>
              </a:lnSpc>
              <a:spcBef>
                <a:spcPct val="0"/>
              </a:spcBef>
              <a:buAutoNum type="arabicPeriod"/>
            </a:pPr>
            <a:r>
              <a:rPr lang="en-US" sz="3762">
                <a:solidFill>
                  <a:srgbClr val="000000"/>
                </a:solidFill>
                <a:latin typeface="Garet Bold"/>
              </a:rPr>
              <a:t>AUTOMATED GUIDED VEHICLES (AGVs)</a:t>
            </a:r>
          </a:p>
        </p:txBody>
      </p:sp>
      <p:sp>
        <p:nvSpPr>
          <p:cNvPr id="4" name="TextBox 4"/>
          <p:cNvSpPr txBox="1"/>
          <p:nvPr/>
        </p:nvSpPr>
        <p:spPr>
          <a:xfrm>
            <a:off x="364219" y="2841449"/>
            <a:ext cx="13380305" cy="6416851"/>
          </a:xfrm>
          <a:prstGeom prst="rect">
            <a:avLst/>
          </a:prstGeom>
        </p:spPr>
        <p:txBody>
          <a:bodyPr lIns="0" tIns="0" rIns="0" bIns="0" rtlCol="0" anchor="t">
            <a:spAutoFit/>
          </a:bodyPr>
          <a:lstStyle/>
          <a:p>
            <a:pPr algn="l">
              <a:lnSpc>
                <a:spcPts val="5249"/>
              </a:lnSpc>
            </a:pPr>
            <a:r>
              <a:rPr lang="en-US" sz="3162">
                <a:solidFill>
                  <a:srgbClr val="000000"/>
                </a:solidFill>
                <a:latin typeface="Poppins"/>
              </a:rPr>
              <a:t>SIMOVE is based on standard Siemens automation and drives components and a modular software platform</a:t>
            </a:r>
          </a:p>
          <a:p>
            <a:pPr algn="l">
              <a:lnSpc>
                <a:spcPts val="5249"/>
              </a:lnSpc>
            </a:pPr>
            <a:endParaRPr lang="en-US" sz="3162">
              <a:solidFill>
                <a:srgbClr val="000000"/>
              </a:solidFill>
              <a:latin typeface="Poppins"/>
            </a:endParaRPr>
          </a:p>
          <a:p>
            <a:pPr algn="just">
              <a:lnSpc>
                <a:spcPts val="4648"/>
              </a:lnSpc>
            </a:pPr>
            <a:r>
              <a:rPr lang="en-US" sz="3162">
                <a:solidFill>
                  <a:srgbClr val="000000"/>
                </a:solidFill>
                <a:latin typeface="Poppins"/>
              </a:rPr>
              <a:t>With SIMOVE you are able to easily implement and automate AGVs (automated guided vehicles) in your production.</a:t>
            </a:r>
          </a:p>
          <a:p>
            <a:pPr marL="682776" lvl="1" indent="-341388" algn="just">
              <a:lnSpc>
                <a:spcPts val="4427"/>
              </a:lnSpc>
              <a:buFont typeface="Arial"/>
              <a:buChar char="•"/>
            </a:pPr>
            <a:r>
              <a:rPr lang="en-US" sz="3162">
                <a:solidFill>
                  <a:srgbClr val="000000"/>
                </a:solidFill>
                <a:latin typeface="Poppins"/>
              </a:rPr>
              <a:t>an easy integration into existing infrastructure</a:t>
            </a:r>
          </a:p>
          <a:p>
            <a:pPr marL="682776" lvl="1" indent="-341388" algn="just">
              <a:lnSpc>
                <a:spcPts val="4427"/>
              </a:lnSpc>
              <a:buFont typeface="Arial"/>
              <a:buChar char="•"/>
            </a:pPr>
            <a:r>
              <a:rPr lang="en-US" sz="3162">
                <a:solidFill>
                  <a:srgbClr val="000000"/>
                </a:solidFill>
                <a:latin typeface="Poppins"/>
              </a:rPr>
              <a:t>a modular and standardized way</a:t>
            </a:r>
          </a:p>
          <a:p>
            <a:pPr marL="682776" lvl="1" indent="-341388" algn="just">
              <a:lnSpc>
                <a:spcPts val="4427"/>
              </a:lnSpc>
              <a:buFont typeface="Arial"/>
              <a:buChar char="•"/>
            </a:pPr>
            <a:r>
              <a:rPr lang="en-US" sz="3162">
                <a:solidFill>
                  <a:srgbClr val="000000"/>
                </a:solidFill>
                <a:latin typeface="Poppins"/>
              </a:rPr>
              <a:t>an open concept that allows tailored application</a:t>
            </a:r>
          </a:p>
          <a:p>
            <a:pPr marL="682776" lvl="1" indent="-341388" algn="just">
              <a:lnSpc>
                <a:spcPts val="4427"/>
              </a:lnSpc>
              <a:buFont typeface="Arial"/>
              <a:buChar char="•"/>
            </a:pPr>
            <a:r>
              <a:rPr lang="en-US" sz="3162">
                <a:solidFill>
                  <a:srgbClr val="000000"/>
                </a:solidFill>
                <a:latin typeface="Poppins"/>
              </a:rPr>
              <a:t>minimal engineering and commisioning efforts</a:t>
            </a:r>
          </a:p>
          <a:p>
            <a:pPr algn="l">
              <a:lnSpc>
                <a:spcPts val="5127"/>
              </a:lnSpc>
            </a:pPr>
            <a:endParaRPr lang="en-US" sz="3162">
              <a:solidFill>
                <a:srgbClr val="000000"/>
              </a:solidFill>
              <a:latin typeface="Poppins"/>
            </a:endParaRPr>
          </a:p>
          <a:p>
            <a:pPr algn="l">
              <a:lnSpc>
                <a:spcPts val="2747"/>
              </a:lnSpc>
              <a:spcBef>
                <a:spcPct val="0"/>
              </a:spcBef>
            </a:pPr>
            <a:endParaRPr lang="en-US" sz="3162">
              <a:solidFill>
                <a:srgbClr val="000000"/>
              </a:solidFill>
              <a:latin typeface="Poppins"/>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364219" y="1803240"/>
            <a:ext cx="12737121" cy="687389"/>
          </a:xfrm>
          <a:prstGeom prst="rect">
            <a:avLst/>
          </a:prstGeom>
        </p:spPr>
        <p:txBody>
          <a:bodyPr lIns="0" tIns="0" rIns="0" bIns="0" rtlCol="0" anchor="t">
            <a:spAutoFit/>
          </a:bodyPr>
          <a:lstStyle/>
          <a:p>
            <a:pPr algn="l">
              <a:lnSpc>
                <a:spcPts val="5687"/>
              </a:lnSpc>
              <a:spcBef>
                <a:spcPct val="0"/>
              </a:spcBef>
            </a:pPr>
            <a:r>
              <a:rPr lang="en-US" sz="4062">
                <a:solidFill>
                  <a:srgbClr val="000000"/>
                </a:solidFill>
                <a:latin typeface="Garet Bold"/>
              </a:rPr>
              <a:t>2. SIMOVE FLEET MANAGER</a:t>
            </a:r>
          </a:p>
        </p:txBody>
      </p:sp>
      <p:sp>
        <p:nvSpPr>
          <p:cNvPr id="3" name="Freeform 3"/>
          <p:cNvSpPr/>
          <p:nvPr/>
        </p:nvSpPr>
        <p:spPr>
          <a:xfrm>
            <a:off x="10751411" y="2754852"/>
            <a:ext cx="7536589" cy="3642685"/>
          </a:xfrm>
          <a:custGeom>
            <a:avLst/>
            <a:gdLst/>
            <a:ahLst/>
            <a:cxnLst/>
            <a:rect l="l" t="t" r="r" b="b"/>
            <a:pathLst>
              <a:path w="7536589" h="3642685">
                <a:moveTo>
                  <a:pt x="0" y="0"/>
                </a:moveTo>
                <a:lnTo>
                  <a:pt x="7536589" y="0"/>
                </a:lnTo>
                <a:lnTo>
                  <a:pt x="7536589" y="3642685"/>
                </a:lnTo>
                <a:lnTo>
                  <a:pt x="0" y="3642685"/>
                </a:lnTo>
                <a:lnTo>
                  <a:pt x="0" y="0"/>
                </a:lnTo>
                <a:close/>
              </a:path>
            </a:pathLst>
          </a:custGeom>
          <a:blipFill>
            <a:blip r:embed="rId2"/>
            <a:stretch>
              <a:fillRect/>
            </a:stretch>
          </a:blipFill>
        </p:spPr>
      </p:sp>
      <p:sp>
        <p:nvSpPr>
          <p:cNvPr id="4" name="TextBox 4"/>
          <p:cNvSpPr txBox="1"/>
          <p:nvPr/>
        </p:nvSpPr>
        <p:spPr>
          <a:xfrm>
            <a:off x="364219" y="604980"/>
            <a:ext cx="5849287" cy="761715"/>
          </a:xfrm>
          <a:prstGeom prst="rect">
            <a:avLst/>
          </a:prstGeom>
        </p:spPr>
        <p:txBody>
          <a:bodyPr lIns="0" tIns="0" rIns="0" bIns="0" rtlCol="0" anchor="t">
            <a:spAutoFit/>
          </a:bodyPr>
          <a:lstStyle/>
          <a:p>
            <a:pPr algn="l">
              <a:lnSpc>
                <a:spcPts val="6235"/>
              </a:lnSpc>
              <a:spcBef>
                <a:spcPct val="0"/>
              </a:spcBef>
            </a:pPr>
            <a:r>
              <a:rPr lang="en-US" sz="4453">
                <a:solidFill>
                  <a:srgbClr val="004AAD"/>
                </a:solidFill>
                <a:latin typeface="League Spartan"/>
              </a:rPr>
              <a:t>SOLUTIONS</a:t>
            </a:r>
          </a:p>
        </p:txBody>
      </p:sp>
      <p:sp>
        <p:nvSpPr>
          <p:cNvPr id="5" name="TextBox 5"/>
          <p:cNvSpPr txBox="1"/>
          <p:nvPr/>
        </p:nvSpPr>
        <p:spPr>
          <a:xfrm>
            <a:off x="216556" y="2841449"/>
            <a:ext cx="10319163" cy="6950251"/>
          </a:xfrm>
          <a:prstGeom prst="rect">
            <a:avLst/>
          </a:prstGeom>
        </p:spPr>
        <p:txBody>
          <a:bodyPr lIns="0" tIns="0" rIns="0" bIns="0" rtlCol="0" anchor="t">
            <a:spAutoFit/>
          </a:bodyPr>
          <a:lstStyle/>
          <a:p>
            <a:pPr algn="l">
              <a:lnSpc>
                <a:spcPts val="5249"/>
              </a:lnSpc>
            </a:pPr>
            <a:r>
              <a:rPr lang="en-US" sz="3162">
                <a:solidFill>
                  <a:srgbClr val="000000"/>
                </a:solidFill>
                <a:latin typeface="Poppins"/>
              </a:rPr>
              <a:t>SIMOVE Fleet manager controls various types of AGVs for your specific use case via a single system. </a:t>
            </a:r>
          </a:p>
          <a:p>
            <a:pPr algn="l">
              <a:lnSpc>
                <a:spcPts val="5249"/>
              </a:lnSpc>
            </a:pPr>
            <a:endParaRPr lang="en-US" sz="3162">
              <a:solidFill>
                <a:srgbClr val="000000"/>
              </a:solidFill>
              <a:latin typeface="Poppins"/>
            </a:endParaRPr>
          </a:p>
          <a:p>
            <a:pPr marL="682776" lvl="1" indent="-341388" algn="l">
              <a:lnSpc>
                <a:spcPts val="5249"/>
              </a:lnSpc>
              <a:buFont typeface="Arial"/>
              <a:buChar char="•"/>
            </a:pPr>
            <a:r>
              <a:rPr lang="en-US" sz="3162">
                <a:solidFill>
                  <a:srgbClr val="000000"/>
                </a:solidFill>
                <a:latin typeface="Poppins"/>
              </a:rPr>
              <a:t>It easily connects to various IT hosts systems.</a:t>
            </a:r>
          </a:p>
          <a:p>
            <a:pPr marL="682776" lvl="1" indent="-341388" algn="l">
              <a:lnSpc>
                <a:spcPts val="5249"/>
              </a:lnSpc>
              <a:buFont typeface="Arial"/>
              <a:buChar char="•"/>
            </a:pPr>
            <a:r>
              <a:rPr lang="en-US" sz="3162">
                <a:solidFill>
                  <a:srgbClr val="000000"/>
                </a:solidFill>
                <a:latin typeface="Poppins"/>
              </a:rPr>
              <a:t>Ensures on time deliveries through dynamic traffic analysis</a:t>
            </a:r>
          </a:p>
          <a:p>
            <a:pPr marL="682776" lvl="1" indent="-341388" algn="l">
              <a:lnSpc>
                <a:spcPts val="5249"/>
              </a:lnSpc>
              <a:buFont typeface="Arial"/>
              <a:buChar char="•"/>
            </a:pPr>
            <a:r>
              <a:rPr lang="en-US" sz="3162">
                <a:solidFill>
                  <a:srgbClr val="000000"/>
                </a:solidFill>
                <a:latin typeface="Poppins"/>
              </a:rPr>
              <a:t>Prevents interruption through early maintainance information</a:t>
            </a:r>
          </a:p>
          <a:p>
            <a:pPr marL="682776" lvl="1" indent="-341388" algn="l">
              <a:lnSpc>
                <a:spcPts val="5249"/>
              </a:lnSpc>
              <a:buFont typeface="Arial"/>
              <a:buChar char="•"/>
            </a:pPr>
            <a:r>
              <a:rPr lang="en-US" sz="3162">
                <a:solidFill>
                  <a:srgbClr val="000000"/>
                </a:solidFill>
                <a:latin typeface="Poppins"/>
              </a:rPr>
              <a:t>Can flexibly adapt to customer needs</a:t>
            </a:r>
          </a:p>
          <a:p>
            <a:pPr algn="l">
              <a:lnSpc>
                <a:spcPts val="5127"/>
              </a:lnSpc>
            </a:pPr>
            <a:endParaRPr lang="en-US" sz="3162">
              <a:solidFill>
                <a:srgbClr val="000000"/>
              </a:solidFill>
              <a:latin typeface="Poppins"/>
            </a:endParaRPr>
          </a:p>
          <a:p>
            <a:pPr algn="l">
              <a:lnSpc>
                <a:spcPts val="2747"/>
              </a:lnSpc>
              <a:spcBef>
                <a:spcPct val="0"/>
              </a:spcBef>
            </a:pPr>
            <a:endParaRPr lang="en-US" sz="3162">
              <a:solidFill>
                <a:srgbClr val="000000"/>
              </a:solidFill>
              <a:latin typeface="Poppins"/>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364219" y="604980"/>
            <a:ext cx="12737121" cy="761715"/>
          </a:xfrm>
          <a:prstGeom prst="rect">
            <a:avLst/>
          </a:prstGeom>
        </p:spPr>
        <p:txBody>
          <a:bodyPr lIns="0" tIns="0" rIns="0" bIns="0" rtlCol="0" anchor="t">
            <a:spAutoFit/>
          </a:bodyPr>
          <a:lstStyle/>
          <a:p>
            <a:pPr algn="l">
              <a:lnSpc>
                <a:spcPts val="6235"/>
              </a:lnSpc>
              <a:spcBef>
                <a:spcPct val="0"/>
              </a:spcBef>
            </a:pPr>
            <a:r>
              <a:rPr lang="en-US" sz="4453">
                <a:solidFill>
                  <a:srgbClr val="004AAD"/>
                </a:solidFill>
                <a:latin typeface="League Spartan"/>
              </a:rPr>
              <a:t>ACCELERATED PRODUCT DEVELOPMENT</a:t>
            </a:r>
          </a:p>
        </p:txBody>
      </p:sp>
      <p:sp>
        <p:nvSpPr>
          <p:cNvPr id="3" name="TextBox 3"/>
          <p:cNvSpPr txBox="1"/>
          <p:nvPr/>
        </p:nvSpPr>
        <p:spPr>
          <a:xfrm>
            <a:off x="364219" y="2209508"/>
            <a:ext cx="16644040" cy="6853238"/>
          </a:xfrm>
          <a:prstGeom prst="rect">
            <a:avLst/>
          </a:prstGeom>
        </p:spPr>
        <p:txBody>
          <a:bodyPr lIns="0" tIns="0" rIns="0" bIns="0" rtlCol="0" anchor="t">
            <a:spAutoFit/>
          </a:bodyPr>
          <a:lstStyle/>
          <a:p>
            <a:pPr algn="l">
              <a:lnSpc>
                <a:spcPts val="5127"/>
              </a:lnSpc>
            </a:pPr>
            <a:r>
              <a:rPr lang="en-US" sz="3662">
                <a:solidFill>
                  <a:srgbClr val="000000"/>
                </a:solidFill>
                <a:latin typeface="Poppins"/>
              </a:rPr>
              <a:t>Accelerate product development using the Siemens suite of tools and solutions that are designed to help automotive manufacturers speed up the product development process. It includes a range of software tools, simulation and testing capabilities, and data management solutions.</a:t>
            </a:r>
          </a:p>
          <a:p>
            <a:pPr algn="l">
              <a:lnSpc>
                <a:spcPts val="5127"/>
              </a:lnSpc>
            </a:pPr>
            <a:endParaRPr lang="en-US" sz="3662">
              <a:solidFill>
                <a:srgbClr val="000000"/>
              </a:solidFill>
              <a:latin typeface="Poppins"/>
            </a:endParaRPr>
          </a:p>
          <a:p>
            <a:pPr algn="l">
              <a:lnSpc>
                <a:spcPts val="5127"/>
              </a:lnSpc>
            </a:pPr>
            <a:r>
              <a:rPr lang="en-US" sz="3662">
                <a:solidFill>
                  <a:srgbClr val="000000"/>
                </a:solidFill>
                <a:latin typeface="Poppins"/>
              </a:rPr>
              <a:t>You need to accelerate the design exploration process using a simulation environment that enhances collaboration. Then you can automatically generate multiple designs so that you can identify the most competitive and compliant configuration.</a:t>
            </a:r>
          </a:p>
          <a:p>
            <a:pPr algn="l">
              <a:lnSpc>
                <a:spcPts val="2747"/>
              </a:lnSpc>
              <a:spcBef>
                <a:spcPct val="0"/>
              </a:spcBef>
            </a:pPr>
            <a:endParaRPr lang="en-US" sz="3662">
              <a:solidFill>
                <a:srgbClr val="000000"/>
              </a:solidFill>
              <a:latin typeface="Poppins"/>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TotalTime>
  <Words>4166</Words>
  <Application>Microsoft Office PowerPoint</Application>
  <PresentationFormat>Custom</PresentationFormat>
  <Paragraphs>344</Paragraphs>
  <Slides>50</Slides>
  <Notes>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50</vt:i4>
      </vt:variant>
    </vt:vector>
  </HeadingPairs>
  <TitlesOfParts>
    <vt:vector size="62" baseType="lpstr">
      <vt:lpstr>Arial</vt:lpstr>
      <vt:lpstr>Calibri</vt:lpstr>
      <vt:lpstr>Poppins</vt:lpstr>
      <vt:lpstr>Lato Bold</vt:lpstr>
      <vt:lpstr>Poppins Bold</vt:lpstr>
      <vt:lpstr>League Spartan</vt:lpstr>
      <vt:lpstr>Poppins Semi-Bold</vt:lpstr>
      <vt:lpstr>Archivo Black</vt:lpstr>
      <vt:lpstr>Garet</vt:lpstr>
      <vt:lpstr>Canva Sans</vt:lpstr>
      <vt:lpstr>Garet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Gradient Company Business Profile Presentation</dc:title>
  <cp:lastModifiedBy>pratyaksha sharma</cp:lastModifiedBy>
  <cp:revision>2</cp:revision>
  <dcterms:created xsi:type="dcterms:W3CDTF">2006-08-16T00:00:00Z</dcterms:created>
  <dcterms:modified xsi:type="dcterms:W3CDTF">2024-06-14T13:21:17Z</dcterms:modified>
  <dc:identifier>DAGFM-cHDi4</dc:identifier>
</cp:coreProperties>
</file>